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1" r:id="rId12"/>
    <p:sldId id="265" r:id="rId13"/>
    <p:sldId id="266" r:id="rId14"/>
    <p:sldId id="280" r:id="rId15"/>
    <p:sldId id="281" r:id="rId16"/>
    <p:sldId id="267" r:id="rId17"/>
    <p:sldId id="268" r:id="rId18"/>
    <p:sldId id="269" r:id="rId19"/>
    <p:sldId id="270" r:id="rId20"/>
    <p:sldId id="274" r:id="rId21"/>
    <p:sldId id="272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embeddedFontLs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Montserrat Medium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1">
          <p15:clr>
            <a:srgbClr val="000000"/>
          </p15:clr>
        </p15:guide>
        <p15:guide id="2" pos="379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301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U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f4bf5e7a1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3f4bf5e7a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17835214f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e17835214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f4bf5e7a1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3f4bf5e7a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3571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333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f4bf5e7a1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3f4bf5e7a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17835214f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e17835214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f4bf5e7a1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3f4bf5e7a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f4bf5e7a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3f4bf5e7a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f4bf5e7a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f4bf5e7a1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3f4bf5e7a1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UY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f4bf5e7a1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13f4bf5e7a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f4bf5e7a1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13f4bf5e7a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17835214f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e17835214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f4bf5e7a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f4bf5e7a1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3f4bf5e7a1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UY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f4bf5e7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f4bf5e7a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3f4bf5e7a1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f4bf5e7a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f4bf5e7a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3f4bf5e7a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f4bf5e7a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13f4bf5e7a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 rot="10800000">
            <a:off x="4695825" y="0"/>
            <a:ext cx="7496175" cy="3559175"/>
          </a:xfrm>
          <a:prstGeom prst="rtTriangle">
            <a:avLst/>
          </a:prstGeom>
          <a:solidFill>
            <a:srgbClr val="00B1E3">
              <a:alpha val="4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 rot="10800000">
            <a:off x="8258175" y="0"/>
            <a:ext cx="3933825" cy="18669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0" y="3120990"/>
            <a:ext cx="12192000" cy="3736930"/>
          </a:xfrm>
          <a:custGeom>
            <a:avLst/>
            <a:gdLst/>
            <a:ahLst/>
            <a:cxnLst/>
            <a:rect l="l" t="t" r="r" b="b"/>
            <a:pathLst>
              <a:path w="12192000" h="3868057" extrusionOk="0">
                <a:moveTo>
                  <a:pt x="0" y="0"/>
                </a:moveTo>
                <a:lnTo>
                  <a:pt x="0" y="3868057"/>
                </a:lnTo>
                <a:lnTo>
                  <a:pt x="12192000" y="3868057"/>
                </a:lnTo>
                <a:lnTo>
                  <a:pt x="12192000" y="297270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0212069" y="307340"/>
            <a:ext cx="18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</a:pPr>
            <a:r>
              <a:rPr lang="es-UY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AREAFLIN S.A.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4"/>
          <p:cNvSpPr txBox="1"/>
          <p:nvPr/>
        </p:nvSpPr>
        <p:spPr>
          <a:xfrm>
            <a:off x="5390472" y="4503834"/>
            <a:ext cx="6370369" cy="157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D86"/>
              </a:buClr>
              <a:buSzPts val="4800"/>
              <a:buFont typeface="Arial"/>
              <a:buNone/>
            </a:pPr>
            <a:r>
              <a:rPr lang="es-UY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Y" sz="4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PARQUE EÓLICO VALENTINES</a:t>
            </a:r>
            <a:endParaRPr sz="4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8353950" y="6072125"/>
            <a:ext cx="3336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</a:pPr>
            <a:r>
              <a:rPr lang="es-UY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Cr. </a:t>
            </a:r>
            <a:r>
              <a:rPr lang="es-UY" sz="18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Gonzalo Pérez Méndez</a:t>
            </a:r>
            <a:endParaRPr sz="1800" b="1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1585850" y="337625"/>
            <a:ext cx="8932800" cy="2228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925" y="2008400"/>
            <a:ext cx="8932651" cy="45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1582225" y="337625"/>
            <a:ext cx="88737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Ejecución Alineada con Proyección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Resumen de los costos incurridos en el período 01.01.2022 – 31.12.2022 y su comparación con los gastos previstos en el modelo financiero: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2168050" y="2804159"/>
            <a:ext cx="7913700" cy="1088571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2655250" y="2230426"/>
            <a:ext cx="6939300" cy="294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DE GENERACIÓN DE ENERGÍA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77300" cy="68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1431800" y="5950200"/>
            <a:ext cx="9388800" cy="400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431800" y="5950200"/>
            <a:ext cx="945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600" b="1" dirty="0">
                <a:solidFill>
                  <a:schemeClr val="lt1"/>
                </a:solidFill>
              </a:rPr>
              <a:t>La producción del año 2022 del parque eólico </a:t>
            </a:r>
            <a:r>
              <a:rPr lang="es-UY" sz="1600" b="1" dirty="0" err="1">
                <a:solidFill>
                  <a:schemeClr val="lt1"/>
                </a:solidFill>
              </a:rPr>
              <a:t>Valentines</a:t>
            </a:r>
            <a:r>
              <a:rPr lang="es-UY" sz="1600" b="1" dirty="0">
                <a:solidFill>
                  <a:schemeClr val="lt1"/>
                </a:solidFill>
              </a:rPr>
              <a:t> </a:t>
            </a:r>
            <a:r>
              <a:rPr lang="es-UY" sz="1600" b="1" dirty="0" smtClean="0">
                <a:solidFill>
                  <a:schemeClr val="lt1"/>
                </a:solidFill>
              </a:rPr>
              <a:t>presentó </a:t>
            </a:r>
            <a:r>
              <a:rPr lang="es-UY" sz="1600" b="1" dirty="0">
                <a:solidFill>
                  <a:schemeClr val="lt1"/>
                </a:solidFill>
              </a:rPr>
              <a:t>un desvío a la baja de 8,01%.</a:t>
            </a:r>
            <a:endParaRPr sz="1600" b="1" dirty="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06" y="1018903"/>
            <a:ext cx="8564897" cy="41278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05" y="1270"/>
            <a:ext cx="12177300" cy="68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1173751" y="5896231"/>
            <a:ext cx="9859007" cy="71185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310737" y="5896231"/>
            <a:ext cx="972202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600" b="1" dirty="0">
                <a:solidFill>
                  <a:schemeClr val="lt1"/>
                </a:solidFill>
              </a:rPr>
              <a:t>La producción del año 2022 del parque eólico </a:t>
            </a:r>
            <a:r>
              <a:rPr lang="es-UY" sz="1600" b="1" dirty="0" err="1">
                <a:solidFill>
                  <a:schemeClr val="lt1"/>
                </a:solidFill>
              </a:rPr>
              <a:t>Valentines</a:t>
            </a:r>
            <a:r>
              <a:rPr lang="es-UY" sz="1600" b="1" dirty="0">
                <a:solidFill>
                  <a:schemeClr val="lt1"/>
                </a:solidFill>
              </a:rPr>
              <a:t> </a:t>
            </a:r>
            <a:r>
              <a:rPr lang="es-UY" sz="1600" b="1" dirty="0" err="1">
                <a:solidFill>
                  <a:schemeClr val="lt1"/>
                </a:solidFill>
              </a:rPr>
              <a:t>pesentó</a:t>
            </a:r>
            <a:r>
              <a:rPr lang="es-UY" sz="1600" b="1" dirty="0">
                <a:solidFill>
                  <a:schemeClr val="lt1"/>
                </a:solidFill>
              </a:rPr>
              <a:t> un desvío a la baja de 8,01</a:t>
            </a:r>
            <a:r>
              <a:rPr lang="es-UY" sz="1600" b="1" dirty="0" smtClean="0">
                <a:solidFill>
                  <a:schemeClr val="lt1"/>
                </a:solidFill>
              </a:rPr>
              <a:t>%.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600" b="1" dirty="0" smtClean="0">
                <a:solidFill>
                  <a:schemeClr val="lt1"/>
                </a:solidFill>
              </a:rPr>
              <a:t>El factor de planta del parque continúa alineado y por encima del promedio del sistema uruguayo. </a:t>
            </a:r>
            <a:endParaRPr sz="1600" b="1" dirty="0">
              <a:solidFill>
                <a:schemeClr val="lt1"/>
              </a:solidFill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050" y="728950"/>
            <a:ext cx="9456601" cy="484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2168050" y="1613825"/>
            <a:ext cx="7913700" cy="37953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2664650" y="985100"/>
            <a:ext cx="6939300" cy="56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Disponibilidad de planta y penalidades cobradas al proveedor 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(Del </a:t>
            </a: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período </a:t>
            </a: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acumuladas, garantía vigente)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85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1629600" y="837495"/>
            <a:ext cx="8932800" cy="51836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365"/>
              </p:ext>
            </p:extLst>
          </p:nvPr>
        </p:nvGraphicFramePr>
        <p:xfrm>
          <a:off x="3135086" y="2011681"/>
          <a:ext cx="6244044" cy="2873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878">
                  <a:extLst>
                    <a:ext uri="{9D8B030D-6E8A-4147-A177-3AD203B41FA5}">
                      <a16:colId xmlns:a16="http://schemas.microsoft.com/office/drawing/2014/main" val="899569603"/>
                    </a:ext>
                  </a:extLst>
                </a:gridCol>
                <a:gridCol w="1849410">
                  <a:extLst>
                    <a:ext uri="{9D8B030D-6E8A-4147-A177-3AD203B41FA5}">
                      <a16:colId xmlns:a16="http://schemas.microsoft.com/office/drawing/2014/main" val="863786379"/>
                    </a:ext>
                  </a:extLst>
                </a:gridCol>
                <a:gridCol w="1022580">
                  <a:extLst>
                    <a:ext uri="{9D8B030D-6E8A-4147-A177-3AD203B41FA5}">
                      <a16:colId xmlns:a16="http://schemas.microsoft.com/office/drawing/2014/main" val="1449844045"/>
                    </a:ext>
                  </a:extLst>
                </a:gridCol>
                <a:gridCol w="1907176">
                  <a:extLst>
                    <a:ext uri="{9D8B030D-6E8A-4147-A177-3AD203B41FA5}">
                      <a16:colId xmlns:a16="http://schemas.microsoft.com/office/drawing/2014/main" val="61459087"/>
                    </a:ext>
                  </a:extLst>
                </a:gridCol>
              </a:tblGrid>
              <a:tr h="4199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RESUMEN PENALIDADES POR DISPONIBILIDAD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43708"/>
                  </a:ext>
                </a:extLst>
              </a:tr>
              <a:tr h="50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Período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Disponibilidad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Moneda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Penalidad</a:t>
                      </a:r>
                      <a:r>
                        <a:rPr lang="en-US" sz="1600" b="1" u="none" strike="noStrike" dirty="0" smtClean="0">
                          <a:effectLst/>
                        </a:rPr>
                        <a:t> (USD)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2264175"/>
                  </a:ext>
                </a:extLst>
              </a:tr>
              <a:tr h="40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2017-2018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94,59%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USD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69.635,69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029769"/>
                  </a:ext>
                </a:extLst>
              </a:tr>
              <a:tr h="38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2018-2019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96,66%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USD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68.954,80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969083"/>
                  </a:ext>
                </a:extLst>
              </a:tr>
              <a:tr h="38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2019-2020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97,22%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USD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0,00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1731414"/>
                  </a:ext>
                </a:extLst>
              </a:tr>
              <a:tr h="38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2020-2021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96,82%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USD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38.336,08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12452"/>
                  </a:ext>
                </a:extLst>
              </a:tr>
              <a:tr h="40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2021-2022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96,04%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USD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201.179,29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36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47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05" y="1270"/>
            <a:ext cx="12177300" cy="68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/>
          <p:nvPr/>
        </p:nvSpPr>
        <p:spPr>
          <a:xfrm>
            <a:off x="14775" y="2488925"/>
            <a:ext cx="12177300" cy="855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743283" y="2609113"/>
            <a:ext cx="929047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FLUJO DE FONDOS </a:t>
            </a: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PROYECTADOS ACTUALIZADO </a:t>
            </a: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3" name="Google Shape;13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8" y="187325"/>
            <a:ext cx="11305228" cy="64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379615" y="545850"/>
            <a:ext cx="918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HIPÓTESIS ECONÓMICAS UTILIZADAS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1274475" y="1318975"/>
            <a:ext cx="9396900" cy="4784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487025" y="1318975"/>
            <a:ext cx="8971800" cy="5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INGRESOS :</a:t>
            </a:r>
            <a:endParaRPr sz="23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Ingresos por venta de energía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incluye la producción real desde inicio de la operación hasta el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30.06.2022. 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32604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proyecta la generación según estimación de G-</a:t>
            </a:r>
            <a:r>
              <a:rPr lang="es-UY" sz="23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Advisory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julio    2020: 283.263 </a:t>
            </a:r>
            <a:r>
              <a:rPr lang="es-UY" sz="23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MWh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/año. 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32604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precio de la energía de acuerdo a contrato de compraventa de energía es de USD 63,50 al año 2010.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32604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Precio </a:t>
            </a:r>
            <a:r>
              <a:rPr lang="es-UY" sz="2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energía 2022: USD 72,16 /</a:t>
            </a:r>
            <a:r>
              <a:rPr lang="es-UY" sz="23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MWh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1274475" y="1318975"/>
            <a:ext cx="9396900" cy="4794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1487025" y="1511225"/>
            <a:ext cx="9079190" cy="5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UY" sz="23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COSTOS:</a:t>
            </a:r>
            <a:endParaRPr sz="23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O&amp;M.</a:t>
            </a:r>
          </a:p>
          <a:p>
            <a:pPr marL="5397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s-UY" sz="2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- Operación y 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Mantenimiento de aerogeneradores.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97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s-UY" sz="2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- Mantenimiento </a:t>
            </a: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BOP.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Costos administrativos.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Arrendamientos.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Seguros.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Otros: Tasa de control de URSEA, Tasa de DNC, Costos SA, Monitoreo BID, Costos del mercado de valores.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1379615" y="545850"/>
            <a:ext cx="918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HIPÓTESIS ECONÓMICAS UTILIZADAS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54690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3796030" y="0"/>
            <a:ext cx="8395970" cy="6922770"/>
          </a:xfrm>
          <a:custGeom>
            <a:avLst/>
            <a:gdLst/>
            <a:ahLst/>
            <a:cxnLst/>
            <a:rect l="l" t="t" r="r" b="b"/>
            <a:pathLst>
              <a:path w="7172325" h="6886575" extrusionOk="0">
                <a:moveTo>
                  <a:pt x="0" y="6886575"/>
                </a:moveTo>
                <a:lnTo>
                  <a:pt x="4762500" y="0"/>
                </a:lnTo>
                <a:lnTo>
                  <a:pt x="7172325" y="0"/>
                </a:lnTo>
                <a:lnTo>
                  <a:pt x="7162800" y="6858000"/>
                </a:lnTo>
                <a:lnTo>
                  <a:pt x="0" y="68865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6790055" y="2810510"/>
            <a:ext cx="4723130" cy="688340"/>
          </a:xfrm>
          <a:prstGeom prst="parallelogram">
            <a:avLst>
              <a:gd name="adj" fmla="val 809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7247890" y="3641725"/>
            <a:ext cx="5619750" cy="110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-U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Comunicación y Asesoramiento.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-U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Consultas al finalizar la presentación.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-U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8267700" y="2922905"/>
            <a:ext cx="1727200" cy="44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</a:pPr>
            <a:r>
              <a:rPr lang="es-UY"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DINÁMICA</a:t>
            </a:r>
            <a:endParaRPr sz="2400" b="1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772275" y="4964430"/>
            <a:ext cx="4723200" cy="688200"/>
          </a:xfrm>
          <a:prstGeom prst="parallelogram">
            <a:avLst>
              <a:gd name="adj" fmla="val 809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199755" y="5087620"/>
            <a:ext cx="1727200" cy="44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</a:pPr>
            <a:r>
              <a:rPr lang="es-UY"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OBJETIVO</a:t>
            </a:r>
            <a:endParaRPr sz="2400" b="1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298690" y="5869305"/>
            <a:ext cx="5619750" cy="7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-U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Gobierno Corporativo: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UY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Información, transparencia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188350" y="1024100"/>
            <a:ext cx="9816300" cy="45753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89000" y="1219200"/>
            <a:ext cx="8943000" cy="476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Situación de repago de la inversión al 31/12/22 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Y" sz="22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Teniendo </a:t>
            </a:r>
            <a:r>
              <a:rPr lang="es-UY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cuenta los flujos previstos en </a:t>
            </a: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 </a:t>
            </a:r>
            <a:r>
              <a:rPr lang="es-UY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proyecto y reales ejecutados hasta la fecha, la tasa interna de retorno (TIR) para los accionistas, considerando estos flujos históricos y suponiendo que los flujos proyectados desde 2023 en adelante se mantienen como se previeron originalmente, </a:t>
            </a: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ajustando la producción a la estimación realizada por G-</a:t>
            </a:r>
            <a:r>
              <a:rPr lang="es-UY" sz="2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Advisory</a:t>
            </a: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encuentra en el entorno </a:t>
            </a:r>
            <a:r>
              <a:rPr lang="es-UY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11,70% cuando el previsto </a:t>
            </a: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original había </a:t>
            </a:r>
            <a:r>
              <a:rPr lang="es-UY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sido de un 9.69</a:t>
            </a:r>
            <a:r>
              <a:rPr lang="es-UY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%, para un accionista que adquirió su acción a valor par y permanece durante toda la vida del parque.  </a:t>
            </a:r>
            <a:r>
              <a:rPr lang="es-UY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1292850" y="2206575"/>
            <a:ext cx="9606300" cy="15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588350" y="2535450"/>
            <a:ext cx="9310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Explicación de la propuesta de distribución de dividendos.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Histórico de distribución de utilidades y rescates.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2196700" y="542275"/>
            <a:ext cx="8066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Distribuciones a los </a:t>
            </a:r>
            <a:r>
              <a:rPr lang="es-U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ccionistas de la </a:t>
            </a:r>
            <a:r>
              <a:rPr lang="es-U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ociedad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689" y="1636150"/>
            <a:ext cx="9464224" cy="43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/>
          <p:nvPr/>
        </p:nvSpPr>
        <p:spPr>
          <a:xfrm rot="10800000" flipH="1">
            <a:off x="1289600" y="422000"/>
            <a:ext cx="9461400" cy="6021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120500" y="420875"/>
            <a:ext cx="8066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Distribuciones a los </a:t>
            </a:r>
            <a:r>
              <a:rPr lang="es-U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ccionistas de la </a:t>
            </a:r>
            <a:r>
              <a:rPr lang="es-U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UY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ociedad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75" y="1899175"/>
            <a:ext cx="12192000" cy="1997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3462075" y="2263800"/>
            <a:ext cx="5417400" cy="118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UY" sz="8700">
                <a:solidFill>
                  <a:schemeClr val="lt1"/>
                </a:solidFill>
              </a:rPr>
              <a:t>DESAFÍOS</a:t>
            </a:r>
            <a:endParaRPr sz="8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2443050" y="1613825"/>
            <a:ext cx="7266900" cy="3826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2553075" y="1740650"/>
            <a:ext cx="6939300" cy="4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Exigencias </a:t>
            </a: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DINACEA (ex DINAMA)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Plan de Monitoreo de Aves y Murciélagos</a:t>
            </a:r>
            <a:endParaRPr sz="2800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Exigencias MTSS  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Señalización y  Suministro de Agua</a:t>
            </a:r>
            <a:endParaRPr sz="2800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Instituciones aseguradoras 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800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Sistema Anti- Fuego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00"/>
            <a:ext cx="12192000" cy="6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2168050" y="1613825"/>
            <a:ext cx="7913700" cy="37953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629275" y="2350250"/>
            <a:ext cx="6939300" cy="3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Recepción definitiva de la obra a Gamesa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-"/>
            </a:pPr>
            <a:r>
              <a:rPr lang="es-UY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Lista de pendientes - </a:t>
            </a:r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27"/>
          <p:cNvGrpSpPr/>
          <p:nvPr/>
        </p:nvGrpSpPr>
        <p:grpSpPr>
          <a:xfrm>
            <a:off x="0" y="3120990"/>
            <a:ext cx="12192000" cy="3736930"/>
            <a:chOff x="0" y="2989943"/>
            <a:chExt cx="12192000" cy="3868057"/>
          </a:xfrm>
        </p:grpSpPr>
        <p:sp>
          <p:nvSpPr>
            <p:cNvPr id="217" name="Google Shape;217;p27"/>
            <p:cNvSpPr/>
            <p:nvPr/>
          </p:nvSpPr>
          <p:spPr>
            <a:xfrm flipH="1">
              <a:off x="0" y="2989943"/>
              <a:ext cx="12192000" cy="3868057"/>
            </a:xfrm>
            <a:custGeom>
              <a:avLst/>
              <a:gdLst/>
              <a:ahLst/>
              <a:cxnLst/>
              <a:rect l="l" t="t" r="r" b="b"/>
              <a:pathLst>
                <a:path w="12192000" h="3868057" extrusionOk="0">
                  <a:moveTo>
                    <a:pt x="0" y="0"/>
                  </a:moveTo>
                  <a:lnTo>
                    <a:pt x="0" y="3868057"/>
                  </a:lnTo>
                  <a:lnTo>
                    <a:pt x="12192000" y="3868057"/>
                  </a:lnTo>
                  <a:lnTo>
                    <a:pt x="12192000" y="2972707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 rot="10800000" flipH="1">
              <a:off x="0" y="4339727"/>
              <a:ext cx="6662100" cy="16329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7"/>
          <p:cNvSpPr/>
          <p:nvPr/>
        </p:nvSpPr>
        <p:spPr>
          <a:xfrm rot="10800000">
            <a:off x="4695900" y="-25"/>
            <a:ext cx="7496100" cy="3559200"/>
          </a:xfrm>
          <a:prstGeom prst="rtTriangle">
            <a:avLst/>
          </a:prstGeom>
          <a:solidFill>
            <a:srgbClr val="00B1E3">
              <a:alpha val="4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/>
          <p:nvPr/>
        </p:nvSpPr>
        <p:spPr>
          <a:xfrm rot="10800000">
            <a:off x="8258100" y="0"/>
            <a:ext cx="3933900" cy="1866900"/>
          </a:xfrm>
          <a:prstGeom prst="rtTriangle">
            <a:avLst/>
          </a:prstGeom>
          <a:solidFill>
            <a:srgbClr val="4A4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5332678" y="5006704"/>
            <a:ext cx="6370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D86"/>
              </a:buClr>
              <a:buSzPts val="4800"/>
              <a:buFont typeface="Barlow"/>
              <a:buNone/>
            </a:pPr>
            <a:r>
              <a:rPr lang="es-UY" sz="4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MUCHAS GRACIAS</a:t>
            </a:r>
            <a:endParaRPr sz="4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0212069" y="307340"/>
            <a:ext cx="18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</a:pPr>
            <a:r>
              <a:rPr lang="es-UY"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AREAFLIN S.A.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 flipH="1">
            <a:off x="0" y="3120990"/>
            <a:ext cx="12192000" cy="3736930"/>
          </a:xfrm>
          <a:custGeom>
            <a:avLst/>
            <a:gdLst/>
            <a:ahLst/>
            <a:cxnLst/>
            <a:rect l="l" t="t" r="r" b="b"/>
            <a:pathLst>
              <a:path w="12192000" h="3868057" extrusionOk="0">
                <a:moveTo>
                  <a:pt x="0" y="0"/>
                </a:moveTo>
                <a:lnTo>
                  <a:pt x="0" y="3868057"/>
                </a:lnTo>
                <a:lnTo>
                  <a:pt x="12192000" y="3868057"/>
                </a:lnTo>
                <a:lnTo>
                  <a:pt x="12192000" y="297270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8353950" y="6072125"/>
            <a:ext cx="3336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</a:pPr>
            <a:r>
              <a:rPr lang="es-UY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Cr. </a:t>
            </a:r>
            <a:r>
              <a:rPr lang="es-UY" sz="18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Gonzalo Pérez Méndez</a:t>
            </a:r>
            <a:endParaRPr sz="1800" b="1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6" name="Google Shape;226;p27"/>
          <p:cNvSpPr/>
          <p:nvPr/>
        </p:nvSpPr>
        <p:spPr>
          <a:xfrm rot="10800000">
            <a:off x="4695900" y="-25"/>
            <a:ext cx="7496100" cy="3559200"/>
          </a:xfrm>
          <a:prstGeom prst="rtTriangle">
            <a:avLst/>
          </a:prstGeom>
          <a:solidFill>
            <a:srgbClr val="00B1E3">
              <a:alpha val="4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/>
          <p:nvPr/>
        </p:nvSpPr>
        <p:spPr>
          <a:xfrm rot="10800000">
            <a:off x="8258100" y="0"/>
            <a:ext cx="3933900" cy="18669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0212069" y="307340"/>
            <a:ext cx="18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</a:pPr>
            <a:r>
              <a:rPr lang="es-UY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AREAFLIN S.A.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5332678" y="5006704"/>
            <a:ext cx="6370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D86"/>
              </a:buClr>
              <a:buSzPts val="4800"/>
              <a:buFont typeface="Barlow"/>
              <a:buNone/>
            </a:pPr>
            <a:r>
              <a:rPr lang="es-UY" sz="4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MUCHAS GRACIAS</a:t>
            </a:r>
            <a:endParaRPr sz="4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-10795" y="-17780"/>
            <a:ext cx="12202160" cy="68605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640"/>
            <a:ext cx="10854690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3796030" y="-30480"/>
            <a:ext cx="8395970" cy="6897370"/>
          </a:xfrm>
          <a:custGeom>
            <a:avLst/>
            <a:gdLst/>
            <a:ahLst/>
            <a:cxnLst/>
            <a:rect l="l" t="t" r="r" b="b"/>
            <a:pathLst>
              <a:path w="7172325" h="6886575" extrusionOk="0">
                <a:moveTo>
                  <a:pt x="0" y="6886575"/>
                </a:moveTo>
                <a:lnTo>
                  <a:pt x="4762500" y="0"/>
                </a:lnTo>
                <a:lnTo>
                  <a:pt x="7172325" y="0"/>
                </a:lnTo>
                <a:lnTo>
                  <a:pt x="7162800" y="6858000"/>
                </a:lnTo>
                <a:lnTo>
                  <a:pt x="0" y="68865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/>
          <p:nvPr/>
        </p:nvSpPr>
        <p:spPr>
          <a:xfrm>
            <a:off x="6311900" y="5384165"/>
            <a:ext cx="544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D86"/>
              </a:buClr>
              <a:buSzPts val="6000"/>
              <a:buFont typeface="Barlow"/>
              <a:buNone/>
            </a:pPr>
            <a:r>
              <a:rPr lang="es-UY" sz="60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ORDEN DEL DÍA</a:t>
            </a:r>
            <a:endParaRPr sz="60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-10160" y="-2540"/>
            <a:ext cx="12202160" cy="686054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1611625" y="315275"/>
            <a:ext cx="8592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Asamblea General </a:t>
            </a:r>
            <a:r>
              <a:rPr lang="es-UY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Ordinaria </a:t>
            </a: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Accionistas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s-UY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Orden del día -         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703675" y="1052125"/>
            <a:ext cx="107745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lvl="0" indent="-17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I.       Designación del Presidente y Secretario de la Asamblea.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II.      Consideración de la Memoria Anual y Estados Financieros (Balance General según ley 16.060),   correspondientes al ejercicio económico cerrado el 31/12/2022.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0" indent="-533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III.     Consideración del informe de Comisión Fiscal relacionado con la Memoria Anual y los Estados Financieros  (Balance General según ley 16.060) correspondientes al ejercicio económico cerrado el 31/12/2022.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0" indent="-533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IV.     Informe del Comité de Auditoría y Vigilancia.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V.      Destino de los resultados y proyecto de distribución de dividendos una vez estén cumplidos todas las  condiciones previstas a tales efectos en los Contratos de Financiamiento celebrados por la compañía.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VI.    Consideración de la actuación del Directorio.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VII.   Designación de integrantes del Directorio y su remuneración.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VIII.  Consideración de la actuación de los miembros de la Comisión Fiscal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IX.    Designación de integrantes de la Comisión Fiscal y su remuneración.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X.     Consideración de la actuación de los miembros del Comité de Auditoría y Vigilancia.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XI.    Designación de integrantes del Comité de Auditoría y Vigilancia y su remuneración.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XII.   Designación del auditor externo y la calificadora de riesgo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XIII.  Designación del representante de los accionistas para firmar el acta.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-2540"/>
            <a:ext cx="12202200" cy="6860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1645025" y="804725"/>
            <a:ext cx="851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300"/>
              <a:buFont typeface="Calibri"/>
              <a:buNone/>
            </a:pPr>
            <a:r>
              <a:rPr lang="es-UY" sz="23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UY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DE SITUACI</a:t>
            </a: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UY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FINANCIERA AL 3</a:t>
            </a: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UY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UY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510540" y="1141095"/>
            <a:ext cx="11092180" cy="16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675" y="1766900"/>
            <a:ext cx="10573875" cy="37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-2540"/>
            <a:ext cx="12202200" cy="6860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13" y="223838"/>
            <a:ext cx="10391775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0" y="-2540"/>
            <a:ext cx="12202200" cy="6860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352150" y="4075750"/>
            <a:ext cx="90720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resultado del ejercicio 2022 es el más alto obtenido por Areaflin hasta la fecha, superando al resultado del ejercicio de 2017 de USD 5.931.511 y siendo aprox. el doble al del ejercicio 2021. Asimismo, es superior en USD 6 MM al promedio de los últimos 3 ejercicios, a pesar de que su resultado operativo es inferior en aprox. USD 600.000 respecto al promedio de esos ejercicios.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150" y="939950"/>
            <a:ext cx="9031800" cy="27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0" y="-2540"/>
            <a:ext cx="12202200" cy="6860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1375950" y="1025275"/>
            <a:ext cx="8971800" cy="5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00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Corresponde principalmente a la importante disminución del valor del dólar (10,5%) en contraste con el incremento de la inflación (8,5%).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Factores que inciden en la actualización del activo por impuesto a la renta diferido. En consecuencia, se devengó en el ejercicio 2022 una extraordinaria ganancia por USD 3.297.306 (ver detalle en nota de EEFF 25.3), superior en USD 2.693.407 al período 2021.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</a:endParaRPr>
          </a:p>
          <a:p>
            <a:pPr marL="457200" lvl="0" indent="-4000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Char char="●"/>
            </a:pPr>
            <a:r>
              <a:rPr lang="es-UY"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Adicionalmente, se generaron menores pérdidas por resultados financieros, debido a una mayor ganancia por actualización de valor del SWAP por USD 628.754 y menor pérdida por intereses por USD 699.647 respecto al período 2021.</a:t>
            </a: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-10160" y="-2540"/>
            <a:ext cx="12202200" cy="6860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1379615" y="255750"/>
            <a:ext cx="918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Calibri"/>
              <a:buNone/>
            </a:pPr>
            <a:r>
              <a:rPr lang="es-UY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 OPERATIVO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10540" y="1141095"/>
            <a:ext cx="11092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1379625" y="888325"/>
            <a:ext cx="8971800" cy="6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Aumento de aprox. 3% respecto al período 2021.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Corresponde a incremento en las ventas de energía por aprox. 2%, derivadas de un aumento en el precio de la facturación de aprox. 7%, atenuado por una menor generación de MWh por aprox. 4%.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Costos de explotación superiores en aprox. 2% al ejercicio 2021,  el incremento corresponde básicamente a gasto de OYM, atenuado por la disminución en la amortización del parque eólico.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746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Char char="●"/>
            </a:pPr>
            <a:r>
              <a:rPr lang="es-UY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Cifras de ventas y resultado operativo son inferiores al promedio de los últimos 3 ejercicios en USD  392.345 (2%) y USD 588.025 (7%) respectivamente.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1023</Words>
  <Application>Microsoft Office PowerPoint</Application>
  <PresentationFormat>Panorámica</PresentationFormat>
  <Paragraphs>136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Barlow</vt:lpstr>
      <vt:lpstr>Calibri</vt:lpstr>
      <vt:lpstr>Montserrat</vt:lpstr>
      <vt:lpstr>Montserrat Medium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Vaz, Lourdes</dc:creator>
  <cp:lastModifiedBy>Vaz, Lourdes</cp:lastModifiedBy>
  <cp:revision>9</cp:revision>
  <dcterms:modified xsi:type="dcterms:W3CDTF">2023-04-20T15:20:32Z</dcterms:modified>
</cp:coreProperties>
</file>