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3" r:id="rId3"/>
    <p:sldId id="272" r:id="rId4"/>
    <p:sldId id="263" r:id="rId5"/>
    <p:sldId id="262" r:id="rId6"/>
    <p:sldId id="264" r:id="rId7"/>
    <p:sldId id="265" r:id="rId8"/>
    <p:sldId id="266" r:id="rId9"/>
    <p:sldId id="268" r:id="rId10"/>
    <p:sldId id="270" r:id="rId11"/>
    <p:sldId id="274" r:id="rId12"/>
    <p:sldId id="275" r:id="rId13"/>
  </p:sldIdLst>
  <p:sldSz cx="12192000" cy="6858000"/>
  <p:notesSz cx="6797675" cy="9926638"/>
  <p:defaultText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90" y="2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UY"/>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s-UY"/>
          </a:p>
        </p:txBody>
      </p:sp>
      <p:sp>
        <p:nvSpPr>
          <p:cNvPr id="4" name="Marcador de fecha 3"/>
          <p:cNvSpPr>
            <a:spLocks noGrp="1"/>
          </p:cNvSpPr>
          <p:nvPr>
            <p:ph type="dt" sz="half" idx="10"/>
          </p:nvPr>
        </p:nvSpPr>
        <p:spPr/>
        <p:txBody>
          <a:bodyPr/>
          <a:lstStyle/>
          <a:p>
            <a:fld id="{27EEF760-89A5-4378-AEE1-45F575859D51}" type="datetimeFigureOut">
              <a:rPr lang="es-UY" smtClean="0"/>
              <a:t>27/04/2017</a:t>
            </a:fld>
            <a:endParaRPr lang="es-UY" dirty="0"/>
          </a:p>
        </p:txBody>
      </p:sp>
      <p:sp>
        <p:nvSpPr>
          <p:cNvPr id="5" name="Marcador de pie de página 4"/>
          <p:cNvSpPr>
            <a:spLocks noGrp="1"/>
          </p:cNvSpPr>
          <p:nvPr>
            <p:ph type="ftr" sz="quarter" idx="11"/>
          </p:nvPr>
        </p:nvSpPr>
        <p:spPr/>
        <p:txBody>
          <a:bodyPr/>
          <a:lstStyle/>
          <a:p>
            <a:endParaRPr lang="es-UY" dirty="0"/>
          </a:p>
        </p:txBody>
      </p:sp>
      <p:sp>
        <p:nvSpPr>
          <p:cNvPr id="6" name="Marcador de número de diapositiva 5"/>
          <p:cNvSpPr>
            <a:spLocks noGrp="1"/>
          </p:cNvSpPr>
          <p:nvPr>
            <p:ph type="sldNum" sz="quarter" idx="12"/>
          </p:nvPr>
        </p:nvSpPr>
        <p:spPr/>
        <p:txBody>
          <a:bodyPr/>
          <a:lstStyle/>
          <a:p>
            <a:fld id="{0F1516E3-151E-425B-98B5-48611CB47429}" type="slidenum">
              <a:rPr lang="es-UY" smtClean="0"/>
              <a:t>‹Nº›</a:t>
            </a:fld>
            <a:endParaRPr lang="es-UY" dirty="0"/>
          </a:p>
        </p:txBody>
      </p:sp>
    </p:spTree>
    <p:extLst>
      <p:ext uri="{BB962C8B-B14F-4D97-AF65-F5344CB8AC3E}">
        <p14:creationId xmlns:p14="http://schemas.microsoft.com/office/powerpoint/2010/main" val="4036088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UY"/>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fecha 3"/>
          <p:cNvSpPr>
            <a:spLocks noGrp="1"/>
          </p:cNvSpPr>
          <p:nvPr>
            <p:ph type="dt" sz="half" idx="10"/>
          </p:nvPr>
        </p:nvSpPr>
        <p:spPr/>
        <p:txBody>
          <a:bodyPr/>
          <a:lstStyle/>
          <a:p>
            <a:fld id="{27EEF760-89A5-4378-AEE1-45F575859D51}" type="datetimeFigureOut">
              <a:rPr lang="es-UY" smtClean="0"/>
              <a:t>27/04/2017</a:t>
            </a:fld>
            <a:endParaRPr lang="es-UY" dirty="0"/>
          </a:p>
        </p:txBody>
      </p:sp>
      <p:sp>
        <p:nvSpPr>
          <p:cNvPr id="5" name="Marcador de pie de página 4"/>
          <p:cNvSpPr>
            <a:spLocks noGrp="1"/>
          </p:cNvSpPr>
          <p:nvPr>
            <p:ph type="ftr" sz="quarter" idx="11"/>
          </p:nvPr>
        </p:nvSpPr>
        <p:spPr/>
        <p:txBody>
          <a:bodyPr/>
          <a:lstStyle/>
          <a:p>
            <a:endParaRPr lang="es-UY" dirty="0"/>
          </a:p>
        </p:txBody>
      </p:sp>
      <p:sp>
        <p:nvSpPr>
          <p:cNvPr id="6" name="Marcador de número de diapositiva 5"/>
          <p:cNvSpPr>
            <a:spLocks noGrp="1"/>
          </p:cNvSpPr>
          <p:nvPr>
            <p:ph type="sldNum" sz="quarter" idx="12"/>
          </p:nvPr>
        </p:nvSpPr>
        <p:spPr/>
        <p:txBody>
          <a:bodyPr/>
          <a:lstStyle/>
          <a:p>
            <a:fld id="{0F1516E3-151E-425B-98B5-48611CB47429}" type="slidenum">
              <a:rPr lang="es-UY" smtClean="0"/>
              <a:t>‹Nº›</a:t>
            </a:fld>
            <a:endParaRPr lang="es-UY" dirty="0"/>
          </a:p>
        </p:txBody>
      </p:sp>
    </p:spTree>
    <p:extLst>
      <p:ext uri="{BB962C8B-B14F-4D97-AF65-F5344CB8AC3E}">
        <p14:creationId xmlns:p14="http://schemas.microsoft.com/office/powerpoint/2010/main" val="4205453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UY"/>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fecha 3"/>
          <p:cNvSpPr>
            <a:spLocks noGrp="1"/>
          </p:cNvSpPr>
          <p:nvPr>
            <p:ph type="dt" sz="half" idx="10"/>
          </p:nvPr>
        </p:nvSpPr>
        <p:spPr/>
        <p:txBody>
          <a:bodyPr/>
          <a:lstStyle/>
          <a:p>
            <a:fld id="{27EEF760-89A5-4378-AEE1-45F575859D51}" type="datetimeFigureOut">
              <a:rPr lang="es-UY" smtClean="0"/>
              <a:t>27/04/2017</a:t>
            </a:fld>
            <a:endParaRPr lang="es-UY" dirty="0"/>
          </a:p>
        </p:txBody>
      </p:sp>
      <p:sp>
        <p:nvSpPr>
          <p:cNvPr id="5" name="Marcador de pie de página 4"/>
          <p:cNvSpPr>
            <a:spLocks noGrp="1"/>
          </p:cNvSpPr>
          <p:nvPr>
            <p:ph type="ftr" sz="quarter" idx="11"/>
          </p:nvPr>
        </p:nvSpPr>
        <p:spPr/>
        <p:txBody>
          <a:bodyPr/>
          <a:lstStyle/>
          <a:p>
            <a:endParaRPr lang="es-UY" dirty="0"/>
          </a:p>
        </p:txBody>
      </p:sp>
      <p:sp>
        <p:nvSpPr>
          <p:cNvPr id="6" name="Marcador de número de diapositiva 5"/>
          <p:cNvSpPr>
            <a:spLocks noGrp="1"/>
          </p:cNvSpPr>
          <p:nvPr>
            <p:ph type="sldNum" sz="quarter" idx="12"/>
          </p:nvPr>
        </p:nvSpPr>
        <p:spPr/>
        <p:txBody>
          <a:bodyPr/>
          <a:lstStyle/>
          <a:p>
            <a:fld id="{0F1516E3-151E-425B-98B5-48611CB47429}" type="slidenum">
              <a:rPr lang="es-UY" smtClean="0"/>
              <a:t>‹Nº›</a:t>
            </a:fld>
            <a:endParaRPr lang="es-UY" dirty="0"/>
          </a:p>
        </p:txBody>
      </p:sp>
    </p:spTree>
    <p:extLst>
      <p:ext uri="{BB962C8B-B14F-4D97-AF65-F5344CB8AC3E}">
        <p14:creationId xmlns:p14="http://schemas.microsoft.com/office/powerpoint/2010/main" val="1239818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UY"/>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fecha 3"/>
          <p:cNvSpPr>
            <a:spLocks noGrp="1"/>
          </p:cNvSpPr>
          <p:nvPr>
            <p:ph type="dt" sz="half" idx="10"/>
          </p:nvPr>
        </p:nvSpPr>
        <p:spPr/>
        <p:txBody>
          <a:bodyPr/>
          <a:lstStyle/>
          <a:p>
            <a:fld id="{27EEF760-89A5-4378-AEE1-45F575859D51}" type="datetimeFigureOut">
              <a:rPr lang="es-UY" smtClean="0"/>
              <a:t>27/04/2017</a:t>
            </a:fld>
            <a:endParaRPr lang="es-UY" dirty="0"/>
          </a:p>
        </p:txBody>
      </p:sp>
      <p:sp>
        <p:nvSpPr>
          <p:cNvPr id="5" name="Marcador de pie de página 4"/>
          <p:cNvSpPr>
            <a:spLocks noGrp="1"/>
          </p:cNvSpPr>
          <p:nvPr>
            <p:ph type="ftr" sz="quarter" idx="11"/>
          </p:nvPr>
        </p:nvSpPr>
        <p:spPr/>
        <p:txBody>
          <a:bodyPr/>
          <a:lstStyle/>
          <a:p>
            <a:endParaRPr lang="es-UY" dirty="0"/>
          </a:p>
        </p:txBody>
      </p:sp>
      <p:sp>
        <p:nvSpPr>
          <p:cNvPr id="6" name="Marcador de número de diapositiva 5"/>
          <p:cNvSpPr>
            <a:spLocks noGrp="1"/>
          </p:cNvSpPr>
          <p:nvPr>
            <p:ph type="sldNum" sz="quarter" idx="12"/>
          </p:nvPr>
        </p:nvSpPr>
        <p:spPr/>
        <p:txBody>
          <a:bodyPr/>
          <a:lstStyle/>
          <a:p>
            <a:fld id="{0F1516E3-151E-425B-98B5-48611CB47429}" type="slidenum">
              <a:rPr lang="es-UY" smtClean="0"/>
              <a:t>‹Nº›</a:t>
            </a:fld>
            <a:endParaRPr lang="es-UY" dirty="0"/>
          </a:p>
        </p:txBody>
      </p:sp>
    </p:spTree>
    <p:extLst>
      <p:ext uri="{BB962C8B-B14F-4D97-AF65-F5344CB8AC3E}">
        <p14:creationId xmlns:p14="http://schemas.microsoft.com/office/powerpoint/2010/main" val="3349754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UY"/>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27EEF760-89A5-4378-AEE1-45F575859D51}" type="datetimeFigureOut">
              <a:rPr lang="es-UY" smtClean="0"/>
              <a:t>27/04/2017</a:t>
            </a:fld>
            <a:endParaRPr lang="es-UY" dirty="0"/>
          </a:p>
        </p:txBody>
      </p:sp>
      <p:sp>
        <p:nvSpPr>
          <p:cNvPr id="5" name="Marcador de pie de página 4"/>
          <p:cNvSpPr>
            <a:spLocks noGrp="1"/>
          </p:cNvSpPr>
          <p:nvPr>
            <p:ph type="ftr" sz="quarter" idx="11"/>
          </p:nvPr>
        </p:nvSpPr>
        <p:spPr/>
        <p:txBody>
          <a:bodyPr/>
          <a:lstStyle/>
          <a:p>
            <a:endParaRPr lang="es-UY" dirty="0"/>
          </a:p>
        </p:txBody>
      </p:sp>
      <p:sp>
        <p:nvSpPr>
          <p:cNvPr id="6" name="Marcador de número de diapositiva 5"/>
          <p:cNvSpPr>
            <a:spLocks noGrp="1"/>
          </p:cNvSpPr>
          <p:nvPr>
            <p:ph type="sldNum" sz="quarter" idx="12"/>
          </p:nvPr>
        </p:nvSpPr>
        <p:spPr/>
        <p:txBody>
          <a:bodyPr/>
          <a:lstStyle/>
          <a:p>
            <a:fld id="{0F1516E3-151E-425B-98B5-48611CB47429}" type="slidenum">
              <a:rPr lang="es-UY" smtClean="0"/>
              <a:t>‹Nº›</a:t>
            </a:fld>
            <a:endParaRPr lang="es-UY" dirty="0"/>
          </a:p>
        </p:txBody>
      </p:sp>
    </p:spTree>
    <p:extLst>
      <p:ext uri="{BB962C8B-B14F-4D97-AF65-F5344CB8AC3E}">
        <p14:creationId xmlns:p14="http://schemas.microsoft.com/office/powerpoint/2010/main" val="688121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UY"/>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5" name="Marcador de fecha 4"/>
          <p:cNvSpPr>
            <a:spLocks noGrp="1"/>
          </p:cNvSpPr>
          <p:nvPr>
            <p:ph type="dt" sz="half" idx="10"/>
          </p:nvPr>
        </p:nvSpPr>
        <p:spPr/>
        <p:txBody>
          <a:bodyPr/>
          <a:lstStyle/>
          <a:p>
            <a:fld id="{27EEF760-89A5-4378-AEE1-45F575859D51}" type="datetimeFigureOut">
              <a:rPr lang="es-UY" smtClean="0"/>
              <a:t>27/04/2017</a:t>
            </a:fld>
            <a:endParaRPr lang="es-UY" dirty="0"/>
          </a:p>
        </p:txBody>
      </p:sp>
      <p:sp>
        <p:nvSpPr>
          <p:cNvPr id="6" name="Marcador de pie de página 5"/>
          <p:cNvSpPr>
            <a:spLocks noGrp="1"/>
          </p:cNvSpPr>
          <p:nvPr>
            <p:ph type="ftr" sz="quarter" idx="11"/>
          </p:nvPr>
        </p:nvSpPr>
        <p:spPr/>
        <p:txBody>
          <a:bodyPr/>
          <a:lstStyle/>
          <a:p>
            <a:endParaRPr lang="es-UY" dirty="0"/>
          </a:p>
        </p:txBody>
      </p:sp>
      <p:sp>
        <p:nvSpPr>
          <p:cNvPr id="7" name="Marcador de número de diapositiva 6"/>
          <p:cNvSpPr>
            <a:spLocks noGrp="1"/>
          </p:cNvSpPr>
          <p:nvPr>
            <p:ph type="sldNum" sz="quarter" idx="12"/>
          </p:nvPr>
        </p:nvSpPr>
        <p:spPr/>
        <p:txBody>
          <a:bodyPr/>
          <a:lstStyle/>
          <a:p>
            <a:fld id="{0F1516E3-151E-425B-98B5-48611CB47429}" type="slidenum">
              <a:rPr lang="es-UY" smtClean="0"/>
              <a:t>‹Nº›</a:t>
            </a:fld>
            <a:endParaRPr lang="es-UY" dirty="0"/>
          </a:p>
        </p:txBody>
      </p:sp>
    </p:spTree>
    <p:extLst>
      <p:ext uri="{BB962C8B-B14F-4D97-AF65-F5344CB8AC3E}">
        <p14:creationId xmlns:p14="http://schemas.microsoft.com/office/powerpoint/2010/main" val="2951111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UY"/>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7" name="Marcador de fecha 6"/>
          <p:cNvSpPr>
            <a:spLocks noGrp="1"/>
          </p:cNvSpPr>
          <p:nvPr>
            <p:ph type="dt" sz="half" idx="10"/>
          </p:nvPr>
        </p:nvSpPr>
        <p:spPr/>
        <p:txBody>
          <a:bodyPr/>
          <a:lstStyle/>
          <a:p>
            <a:fld id="{27EEF760-89A5-4378-AEE1-45F575859D51}" type="datetimeFigureOut">
              <a:rPr lang="es-UY" smtClean="0"/>
              <a:t>27/04/2017</a:t>
            </a:fld>
            <a:endParaRPr lang="es-UY" dirty="0"/>
          </a:p>
        </p:txBody>
      </p:sp>
      <p:sp>
        <p:nvSpPr>
          <p:cNvPr id="8" name="Marcador de pie de página 7"/>
          <p:cNvSpPr>
            <a:spLocks noGrp="1"/>
          </p:cNvSpPr>
          <p:nvPr>
            <p:ph type="ftr" sz="quarter" idx="11"/>
          </p:nvPr>
        </p:nvSpPr>
        <p:spPr/>
        <p:txBody>
          <a:bodyPr/>
          <a:lstStyle/>
          <a:p>
            <a:endParaRPr lang="es-UY" dirty="0"/>
          </a:p>
        </p:txBody>
      </p:sp>
      <p:sp>
        <p:nvSpPr>
          <p:cNvPr id="9" name="Marcador de número de diapositiva 8"/>
          <p:cNvSpPr>
            <a:spLocks noGrp="1"/>
          </p:cNvSpPr>
          <p:nvPr>
            <p:ph type="sldNum" sz="quarter" idx="12"/>
          </p:nvPr>
        </p:nvSpPr>
        <p:spPr/>
        <p:txBody>
          <a:bodyPr/>
          <a:lstStyle/>
          <a:p>
            <a:fld id="{0F1516E3-151E-425B-98B5-48611CB47429}" type="slidenum">
              <a:rPr lang="es-UY" smtClean="0"/>
              <a:t>‹Nº›</a:t>
            </a:fld>
            <a:endParaRPr lang="es-UY" dirty="0"/>
          </a:p>
        </p:txBody>
      </p:sp>
    </p:spTree>
    <p:extLst>
      <p:ext uri="{BB962C8B-B14F-4D97-AF65-F5344CB8AC3E}">
        <p14:creationId xmlns:p14="http://schemas.microsoft.com/office/powerpoint/2010/main" val="1657424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UY"/>
          </a:p>
        </p:txBody>
      </p:sp>
      <p:sp>
        <p:nvSpPr>
          <p:cNvPr id="3" name="Marcador de fecha 2"/>
          <p:cNvSpPr>
            <a:spLocks noGrp="1"/>
          </p:cNvSpPr>
          <p:nvPr>
            <p:ph type="dt" sz="half" idx="10"/>
          </p:nvPr>
        </p:nvSpPr>
        <p:spPr/>
        <p:txBody>
          <a:bodyPr/>
          <a:lstStyle/>
          <a:p>
            <a:fld id="{27EEF760-89A5-4378-AEE1-45F575859D51}" type="datetimeFigureOut">
              <a:rPr lang="es-UY" smtClean="0"/>
              <a:t>27/04/2017</a:t>
            </a:fld>
            <a:endParaRPr lang="es-UY" dirty="0"/>
          </a:p>
        </p:txBody>
      </p:sp>
      <p:sp>
        <p:nvSpPr>
          <p:cNvPr id="4" name="Marcador de pie de página 3"/>
          <p:cNvSpPr>
            <a:spLocks noGrp="1"/>
          </p:cNvSpPr>
          <p:nvPr>
            <p:ph type="ftr" sz="quarter" idx="11"/>
          </p:nvPr>
        </p:nvSpPr>
        <p:spPr/>
        <p:txBody>
          <a:bodyPr/>
          <a:lstStyle/>
          <a:p>
            <a:endParaRPr lang="es-UY" dirty="0"/>
          </a:p>
        </p:txBody>
      </p:sp>
      <p:sp>
        <p:nvSpPr>
          <p:cNvPr id="5" name="Marcador de número de diapositiva 4"/>
          <p:cNvSpPr>
            <a:spLocks noGrp="1"/>
          </p:cNvSpPr>
          <p:nvPr>
            <p:ph type="sldNum" sz="quarter" idx="12"/>
          </p:nvPr>
        </p:nvSpPr>
        <p:spPr/>
        <p:txBody>
          <a:bodyPr/>
          <a:lstStyle/>
          <a:p>
            <a:fld id="{0F1516E3-151E-425B-98B5-48611CB47429}" type="slidenum">
              <a:rPr lang="es-UY" smtClean="0"/>
              <a:t>‹Nº›</a:t>
            </a:fld>
            <a:endParaRPr lang="es-UY" dirty="0"/>
          </a:p>
        </p:txBody>
      </p:sp>
    </p:spTree>
    <p:extLst>
      <p:ext uri="{BB962C8B-B14F-4D97-AF65-F5344CB8AC3E}">
        <p14:creationId xmlns:p14="http://schemas.microsoft.com/office/powerpoint/2010/main" val="3904221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27EEF760-89A5-4378-AEE1-45F575859D51}" type="datetimeFigureOut">
              <a:rPr lang="es-UY" smtClean="0"/>
              <a:t>27/04/2017</a:t>
            </a:fld>
            <a:endParaRPr lang="es-UY" dirty="0"/>
          </a:p>
        </p:txBody>
      </p:sp>
      <p:sp>
        <p:nvSpPr>
          <p:cNvPr id="3" name="Marcador de pie de página 2"/>
          <p:cNvSpPr>
            <a:spLocks noGrp="1"/>
          </p:cNvSpPr>
          <p:nvPr>
            <p:ph type="ftr" sz="quarter" idx="11"/>
          </p:nvPr>
        </p:nvSpPr>
        <p:spPr/>
        <p:txBody>
          <a:bodyPr/>
          <a:lstStyle/>
          <a:p>
            <a:endParaRPr lang="es-UY" dirty="0"/>
          </a:p>
        </p:txBody>
      </p:sp>
      <p:sp>
        <p:nvSpPr>
          <p:cNvPr id="4" name="Marcador de número de diapositiva 3"/>
          <p:cNvSpPr>
            <a:spLocks noGrp="1"/>
          </p:cNvSpPr>
          <p:nvPr>
            <p:ph type="sldNum" sz="quarter" idx="12"/>
          </p:nvPr>
        </p:nvSpPr>
        <p:spPr/>
        <p:txBody>
          <a:bodyPr/>
          <a:lstStyle/>
          <a:p>
            <a:fld id="{0F1516E3-151E-425B-98B5-48611CB47429}" type="slidenum">
              <a:rPr lang="es-UY" smtClean="0"/>
              <a:t>‹Nº›</a:t>
            </a:fld>
            <a:endParaRPr lang="es-UY" dirty="0"/>
          </a:p>
        </p:txBody>
      </p:sp>
    </p:spTree>
    <p:extLst>
      <p:ext uri="{BB962C8B-B14F-4D97-AF65-F5344CB8AC3E}">
        <p14:creationId xmlns:p14="http://schemas.microsoft.com/office/powerpoint/2010/main" val="3600978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UY"/>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27EEF760-89A5-4378-AEE1-45F575859D51}" type="datetimeFigureOut">
              <a:rPr lang="es-UY" smtClean="0"/>
              <a:t>27/04/2017</a:t>
            </a:fld>
            <a:endParaRPr lang="es-UY" dirty="0"/>
          </a:p>
        </p:txBody>
      </p:sp>
      <p:sp>
        <p:nvSpPr>
          <p:cNvPr id="6" name="Marcador de pie de página 5"/>
          <p:cNvSpPr>
            <a:spLocks noGrp="1"/>
          </p:cNvSpPr>
          <p:nvPr>
            <p:ph type="ftr" sz="quarter" idx="11"/>
          </p:nvPr>
        </p:nvSpPr>
        <p:spPr/>
        <p:txBody>
          <a:bodyPr/>
          <a:lstStyle/>
          <a:p>
            <a:endParaRPr lang="es-UY" dirty="0"/>
          </a:p>
        </p:txBody>
      </p:sp>
      <p:sp>
        <p:nvSpPr>
          <p:cNvPr id="7" name="Marcador de número de diapositiva 6"/>
          <p:cNvSpPr>
            <a:spLocks noGrp="1"/>
          </p:cNvSpPr>
          <p:nvPr>
            <p:ph type="sldNum" sz="quarter" idx="12"/>
          </p:nvPr>
        </p:nvSpPr>
        <p:spPr/>
        <p:txBody>
          <a:bodyPr/>
          <a:lstStyle/>
          <a:p>
            <a:fld id="{0F1516E3-151E-425B-98B5-48611CB47429}" type="slidenum">
              <a:rPr lang="es-UY" smtClean="0"/>
              <a:t>‹Nº›</a:t>
            </a:fld>
            <a:endParaRPr lang="es-UY" dirty="0"/>
          </a:p>
        </p:txBody>
      </p:sp>
    </p:spTree>
    <p:extLst>
      <p:ext uri="{BB962C8B-B14F-4D97-AF65-F5344CB8AC3E}">
        <p14:creationId xmlns:p14="http://schemas.microsoft.com/office/powerpoint/2010/main" val="199917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UY"/>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UY" dirty="0"/>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27EEF760-89A5-4378-AEE1-45F575859D51}" type="datetimeFigureOut">
              <a:rPr lang="es-UY" smtClean="0"/>
              <a:t>27/04/2017</a:t>
            </a:fld>
            <a:endParaRPr lang="es-UY" dirty="0"/>
          </a:p>
        </p:txBody>
      </p:sp>
      <p:sp>
        <p:nvSpPr>
          <p:cNvPr id="6" name="Marcador de pie de página 5"/>
          <p:cNvSpPr>
            <a:spLocks noGrp="1"/>
          </p:cNvSpPr>
          <p:nvPr>
            <p:ph type="ftr" sz="quarter" idx="11"/>
          </p:nvPr>
        </p:nvSpPr>
        <p:spPr/>
        <p:txBody>
          <a:bodyPr/>
          <a:lstStyle/>
          <a:p>
            <a:endParaRPr lang="es-UY" dirty="0"/>
          </a:p>
        </p:txBody>
      </p:sp>
      <p:sp>
        <p:nvSpPr>
          <p:cNvPr id="7" name="Marcador de número de diapositiva 6"/>
          <p:cNvSpPr>
            <a:spLocks noGrp="1"/>
          </p:cNvSpPr>
          <p:nvPr>
            <p:ph type="sldNum" sz="quarter" idx="12"/>
          </p:nvPr>
        </p:nvSpPr>
        <p:spPr/>
        <p:txBody>
          <a:bodyPr/>
          <a:lstStyle/>
          <a:p>
            <a:fld id="{0F1516E3-151E-425B-98B5-48611CB47429}" type="slidenum">
              <a:rPr lang="es-UY" smtClean="0"/>
              <a:t>‹Nº›</a:t>
            </a:fld>
            <a:endParaRPr lang="es-UY" dirty="0"/>
          </a:p>
        </p:txBody>
      </p:sp>
    </p:spTree>
    <p:extLst>
      <p:ext uri="{BB962C8B-B14F-4D97-AF65-F5344CB8AC3E}">
        <p14:creationId xmlns:p14="http://schemas.microsoft.com/office/powerpoint/2010/main" val="3319996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UY"/>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EEF760-89A5-4378-AEE1-45F575859D51}" type="datetimeFigureOut">
              <a:rPr lang="es-UY" smtClean="0"/>
              <a:t>27/04/2017</a:t>
            </a:fld>
            <a:endParaRPr lang="es-UY" dirty="0"/>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UY" dirty="0"/>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16E3-151E-425B-98B5-48611CB47429}" type="slidenum">
              <a:rPr lang="es-UY" smtClean="0"/>
              <a:t>‹Nº›</a:t>
            </a:fld>
            <a:endParaRPr lang="es-UY" dirty="0"/>
          </a:p>
        </p:txBody>
      </p:sp>
    </p:spTree>
    <p:extLst>
      <p:ext uri="{BB962C8B-B14F-4D97-AF65-F5344CB8AC3E}">
        <p14:creationId xmlns:p14="http://schemas.microsoft.com/office/powerpoint/2010/main" val="11410340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LOGO VALENTINES-2">
            <a:extLst>
              <a:ext uri="{FF2B5EF4-FFF2-40B4-BE49-F238E27FC236}">
                <a16:creationId xmlns:a16="http://schemas.microsoft.com/office/drawing/2014/main" xmlns="" id="{A0CA55B9-9C6E-4814-9C30-B8D94B1868BD}"/>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7092985" y="2533549"/>
            <a:ext cx="4260814" cy="2609749"/>
          </a:xfrm>
          <a:prstGeom prst="rect">
            <a:avLst/>
          </a:prstGeom>
          <a:noFill/>
          <a:extLst>
            <a:ext uri="{909E8E84-426E-40DD-AFC4-6F175D3DCCD1}">
              <a14:hiddenFill xmlns:a14="http://schemas.microsoft.com/office/drawing/2010/main">
                <a:solidFill>
                  <a:srgbClr val="FFFFFF"/>
                </a:solidFill>
              </a14:hiddenFill>
            </a:ext>
          </a:extLst>
        </p:spPr>
      </p:pic>
      <p:sp>
        <p:nvSpPr>
          <p:cNvPr id="9" name="Freeform: Shape 8"/>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V="1">
            <a:off x="1" y="0"/>
            <a:ext cx="7539895" cy="6858000"/>
          </a:xfrm>
          <a:custGeom>
            <a:avLst/>
            <a:gdLst>
              <a:gd name="connsiteX0" fmla="*/ 7539895 w 7539895"/>
              <a:gd name="connsiteY0" fmla="*/ 6858000 h 6858000"/>
              <a:gd name="connsiteX1" fmla="*/ 0 w 7539895"/>
              <a:gd name="connsiteY1" fmla="*/ 6858000 h 6858000"/>
              <a:gd name="connsiteX2" fmla="*/ 0 w 7539895"/>
              <a:gd name="connsiteY2" fmla="*/ 0 h 6858000"/>
              <a:gd name="connsiteX3" fmla="*/ 4363741 w 7539895"/>
              <a:gd name="connsiteY3" fmla="*/ 0 h 6858000"/>
            </a:gdLst>
            <a:ahLst/>
            <a:cxnLst>
              <a:cxn ang="0">
                <a:pos x="connsiteX0" y="connsiteY0"/>
              </a:cxn>
              <a:cxn ang="0">
                <a:pos x="connsiteX1" y="connsiteY1"/>
              </a:cxn>
              <a:cxn ang="0">
                <a:pos x="connsiteX2" y="connsiteY2"/>
              </a:cxn>
              <a:cxn ang="0">
                <a:pos x="connsiteX3" y="connsiteY3"/>
              </a:cxn>
            </a:cxnLst>
            <a:rect l="l" t="t" r="r" b="b"/>
            <a:pathLst>
              <a:path w="7539895" h="6858000">
                <a:moveTo>
                  <a:pt x="7539895" y="6858000"/>
                </a:moveTo>
                <a:lnTo>
                  <a:pt x="0" y="6858000"/>
                </a:lnTo>
                <a:lnTo>
                  <a:pt x="0" y="0"/>
                </a:lnTo>
                <a:lnTo>
                  <a:pt x="4363741" y="0"/>
                </a:lnTo>
                <a:close/>
              </a:path>
            </a:pathLst>
          </a:cu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1" name="Freeform: Shape 10"/>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V="1">
            <a:off x="0" y="0"/>
            <a:ext cx="7092985" cy="6858000"/>
          </a:xfrm>
          <a:custGeom>
            <a:avLst/>
            <a:gdLst>
              <a:gd name="connsiteX0" fmla="*/ 7092985 w 7092985"/>
              <a:gd name="connsiteY0" fmla="*/ 6858000 h 6858000"/>
              <a:gd name="connsiteX1" fmla="*/ 0 w 7092985"/>
              <a:gd name="connsiteY1" fmla="*/ 6858000 h 6858000"/>
              <a:gd name="connsiteX2" fmla="*/ 0 w 7092985"/>
              <a:gd name="connsiteY2" fmla="*/ 0 h 6858000"/>
              <a:gd name="connsiteX3" fmla="*/ 3916831 w 7092985"/>
              <a:gd name="connsiteY3" fmla="*/ 0 h 6858000"/>
            </a:gdLst>
            <a:ahLst/>
            <a:cxnLst>
              <a:cxn ang="0">
                <a:pos x="connsiteX0" y="connsiteY0"/>
              </a:cxn>
              <a:cxn ang="0">
                <a:pos x="connsiteX1" y="connsiteY1"/>
              </a:cxn>
              <a:cxn ang="0">
                <a:pos x="connsiteX2" y="connsiteY2"/>
              </a:cxn>
              <a:cxn ang="0">
                <a:pos x="connsiteX3" y="connsiteY3"/>
              </a:cxn>
            </a:cxnLst>
            <a:rect l="l" t="t" r="r" b="b"/>
            <a:pathLst>
              <a:path w="7092985" h="6858000">
                <a:moveTo>
                  <a:pt x="7092985" y="6858000"/>
                </a:moveTo>
                <a:lnTo>
                  <a:pt x="0" y="6858000"/>
                </a:lnTo>
                <a:lnTo>
                  <a:pt x="0" y="0"/>
                </a:lnTo>
                <a:lnTo>
                  <a:pt x="3916831" y="0"/>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 name="Marcador de contenido 2"/>
          <p:cNvSpPr>
            <a:spLocks noGrp="1"/>
          </p:cNvSpPr>
          <p:nvPr>
            <p:ph idx="1"/>
          </p:nvPr>
        </p:nvSpPr>
        <p:spPr>
          <a:xfrm>
            <a:off x="838199" y="1825625"/>
            <a:ext cx="4128169" cy="3399518"/>
          </a:xfrm>
        </p:spPr>
        <p:txBody>
          <a:bodyPr>
            <a:normAutofit lnSpcReduction="10000"/>
          </a:bodyPr>
          <a:lstStyle/>
          <a:p>
            <a:pPr marL="0" indent="0" algn="ctr">
              <a:buNone/>
            </a:pPr>
            <a:r>
              <a:rPr lang="es-UY" sz="3200" b="1" dirty="0">
                <a:solidFill>
                  <a:schemeClr val="bg1"/>
                </a:solidFill>
              </a:rPr>
              <a:t>AREAFLIN S.A.</a:t>
            </a:r>
          </a:p>
          <a:p>
            <a:pPr marL="0" indent="0">
              <a:buNone/>
            </a:pPr>
            <a:endParaRPr lang="es-UY" sz="3200" b="1" dirty="0">
              <a:solidFill>
                <a:schemeClr val="bg1"/>
              </a:solidFill>
            </a:endParaRPr>
          </a:p>
          <a:p>
            <a:pPr marL="0" indent="0" algn="ctr">
              <a:buNone/>
            </a:pPr>
            <a:r>
              <a:rPr lang="es-UY" sz="3200" b="1" dirty="0" smtClean="0">
                <a:solidFill>
                  <a:schemeClr val="bg1"/>
                </a:solidFill>
              </a:rPr>
              <a:t>ASAMBLEA GENERAL ORDINARIA DE ACCIONISTAS</a:t>
            </a:r>
          </a:p>
          <a:p>
            <a:pPr marL="0" indent="0" algn="ctr">
              <a:buNone/>
            </a:pPr>
            <a:endParaRPr lang="es-UY" sz="3200" b="1" dirty="0">
              <a:solidFill>
                <a:schemeClr val="bg1"/>
              </a:solidFill>
            </a:endParaRPr>
          </a:p>
          <a:p>
            <a:pPr marL="0" indent="0" algn="ctr">
              <a:buNone/>
            </a:pPr>
            <a:r>
              <a:rPr lang="es-UY" sz="3200" b="1" dirty="0" smtClean="0">
                <a:solidFill>
                  <a:schemeClr val="bg1"/>
                </a:solidFill>
              </a:rPr>
              <a:t>28/04/2017</a:t>
            </a:r>
          </a:p>
          <a:p>
            <a:pPr marL="0" indent="0" algn="ctr">
              <a:buNone/>
            </a:pPr>
            <a:endParaRPr lang="es-UY" sz="3200" b="1" dirty="0">
              <a:solidFill>
                <a:schemeClr val="bg1"/>
              </a:solidFill>
            </a:endParaRPr>
          </a:p>
        </p:txBody>
      </p:sp>
    </p:spTree>
    <p:extLst>
      <p:ext uri="{BB962C8B-B14F-4D97-AF65-F5344CB8AC3E}">
        <p14:creationId xmlns:p14="http://schemas.microsoft.com/office/powerpoint/2010/main" val="21240137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reeform: Shape 14"/>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2"/>
            <a:ext cx="6693455" cy="1511306"/>
          </a:xfrm>
          <a:custGeom>
            <a:avLst/>
            <a:gdLst>
              <a:gd name="connsiteX0" fmla="*/ 2147981 w 6693455"/>
              <a:gd name="connsiteY0" fmla="*/ 0 h 1511306"/>
              <a:gd name="connsiteX1" fmla="*/ 6693455 w 6693455"/>
              <a:gd name="connsiteY1" fmla="*/ 0 h 1511306"/>
              <a:gd name="connsiteX2" fmla="*/ 5995838 w 6693455"/>
              <a:gd name="connsiteY2" fmla="*/ 1511301 h 1511306"/>
              <a:gd name="connsiteX3" fmla="*/ 2147982 w 6693455"/>
              <a:gd name="connsiteY3" fmla="*/ 1511301 h 1511306"/>
              <a:gd name="connsiteX4" fmla="*/ 2147982 w 6693455"/>
              <a:gd name="connsiteY4" fmla="*/ 1511304 h 1511306"/>
              <a:gd name="connsiteX5" fmla="*/ 680261 w 6693455"/>
              <a:gd name="connsiteY5" fmla="*/ 1511304 h 1511306"/>
              <a:gd name="connsiteX6" fmla="*/ 680261 w 6693455"/>
              <a:gd name="connsiteY6" fmla="*/ 1511306 h 1511306"/>
              <a:gd name="connsiteX7" fmla="*/ 0 w 6693455"/>
              <a:gd name="connsiteY7" fmla="*/ 1511306 h 1511306"/>
              <a:gd name="connsiteX8" fmla="*/ 0 w 6693455"/>
              <a:gd name="connsiteY8" fmla="*/ 2 h 1511306"/>
              <a:gd name="connsiteX9" fmla="*/ 680261 w 6693455"/>
              <a:gd name="connsiteY9" fmla="*/ 2 h 1511306"/>
              <a:gd name="connsiteX10" fmla="*/ 680261 w 6693455"/>
              <a:gd name="connsiteY10" fmla="*/ 2544 h 1511306"/>
              <a:gd name="connsiteX11" fmla="*/ 2147981 w 6693455"/>
              <a:gd name="connsiteY11" fmla="*/ 2544 h 1511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693455" h="1511306">
                <a:moveTo>
                  <a:pt x="2147981" y="0"/>
                </a:moveTo>
                <a:lnTo>
                  <a:pt x="6693455" y="0"/>
                </a:lnTo>
                <a:lnTo>
                  <a:pt x="5995838" y="1511301"/>
                </a:lnTo>
                <a:lnTo>
                  <a:pt x="2147982" y="1511301"/>
                </a:lnTo>
                <a:lnTo>
                  <a:pt x="2147982" y="1511304"/>
                </a:lnTo>
                <a:lnTo>
                  <a:pt x="680261" y="1511304"/>
                </a:lnTo>
                <a:lnTo>
                  <a:pt x="680261" y="1511306"/>
                </a:lnTo>
                <a:lnTo>
                  <a:pt x="0" y="1511306"/>
                </a:lnTo>
                <a:lnTo>
                  <a:pt x="0" y="2"/>
                </a:lnTo>
                <a:lnTo>
                  <a:pt x="680261" y="2"/>
                </a:lnTo>
                <a:lnTo>
                  <a:pt x="680261" y="2544"/>
                </a:lnTo>
                <a:lnTo>
                  <a:pt x="2147981" y="2544"/>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1691640"/>
            <a:ext cx="5931454" cy="5166360"/>
          </a:xfrm>
          <a:custGeom>
            <a:avLst/>
            <a:gdLst>
              <a:gd name="connsiteX0" fmla="*/ 0 w 5931454"/>
              <a:gd name="connsiteY0" fmla="*/ 0 h 5166360"/>
              <a:gd name="connsiteX1" fmla="*/ 5931454 w 5931454"/>
              <a:gd name="connsiteY1" fmla="*/ 0 h 5166360"/>
              <a:gd name="connsiteX2" fmla="*/ 3537575 w 5931454"/>
              <a:gd name="connsiteY2" fmla="*/ 5166360 h 5166360"/>
              <a:gd name="connsiteX3" fmla="*/ 0 w 5931454"/>
              <a:gd name="connsiteY3" fmla="*/ 5166360 h 5166360"/>
            </a:gdLst>
            <a:ahLst/>
            <a:cxnLst>
              <a:cxn ang="0">
                <a:pos x="connsiteX0" y="connsiteY0"/>
              </a:cxn>
              <a:cxn ang="0">
                <a:pos x="connsiteX1" y="connsiteY1"/>
              </a:cxn>
              <a:cxn ang="0">
                <a:pos x="connsiteX2" y="connsiteY2"/>
              </a:cxn>
              <a:cxn ang="0">
                <a:pos x="connsiteX3" y="connsiteY3"/>
              </a:cxn>
            </a:cxnLst>
            <a:rect l="l" t="t" r="r" b="b"/>
            <a:pathLst>
              <a:path w="5931454" h="5166360">
                <a:moveTo>
                  <a:pt x="0" y="0"/>
                </a:moveTo>
                <a:lnTo>
                  <a:pt x="5931454" y="0"/>
                </a:lnTo>
                <a:lnTo>
                  <a:pt x="3537575" y="5166360"/>
                </a:lnTo>
                <a:lnTo>
                  <a:pt x="0" y="5166360"/>
                </a:lnTo>
                <a:close/>
              </a:path>
            </a:pathLst>
          </a:custGeom>
          <a:solidFill>
            <a:schemeClr val="tx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9" name="Marcador de contenido 5"/>
          <p:cNvPicPr>
            <a:picLocks noChangeAspect="1"/>
          </p:cNvPicPr>
          <p:nvPr/>
        </p:nvPicPr>
        <p:blipFill>
          <a:blip r:embed="rId2"/>
          <a:stretch>
            <a:fillRect/>
          </a:stretch>
        </p:blipFill>
        <p:spPr>
          <a:xfrm>
            <a:off x="6693455" y="1609786"/>
            <a:ext cx="4533345" cy="5006773"/>
          </a:xfrm>
          <a:custGeom>
            <a:avLst/>
            <a:gdLst>
              <a:gd name="connsiteX0" fmla="*/ 0 w 4636009"/>
              <a:gd name="connsiteY0" fmla="*/ 0 h 5032375"/>
              <a:gd name="connsiteX1" fmla="*/ 4636009 w 4636009"/>
              <a:gd name="connsiteY1" fmla="*/ 0 h 5032375"/>
              <a:gd name="connsiteX2" fmla="*/ 4636009 w 4636009"/>
              <a:gd name="connsiteY2" fmla="*/ 5032375 h 5032375"/>
              <a:gd name="connsiteX3" fmla="*/ 0 w 4636009"/>
              <a:gd name="connsiteY3" fmla="*/ 5032375 h 5032375"/>
            </a:gdLst>
            <a:ahLst/>
            <a:cxnLst>
              <a:cxn ang="0">
                <a:pos x="connsiteX0" y="connsiteY0"/>
              </a:cxn>
              <a:cxn ang="0">
                <a:pos x="connsiteX1" y="connsiteY1"/>
              </a:cxn>
              <a:cxn ang="0">
                <a:pos x="connsiteX2" y="connsiteY2"/>
              </a:cxn>
              <a:cxn ang="0">
                <a:pos x="connsiteX3" y="connsiteY3"/>
              </a:cxn>
            </a:cxnLst>
            <a:rect l="l" t="t" r="r" b="b"/>
            <a:pathLst>
              <a:path w="4636009" h="5032375">
                <a:moveTo>
                  <a:pt x="0" y="0"/>
                </a:moveTo>
                <a:lnTo>
                  <a:pt x="4636009" y="0"/>
                </a:lnTo>
                <a:lnTo>
                  <a:pt x="4636009" y="5032375"/>
                </a:lnTo>
                <a:lnTo>
                  <a:pt x="0" y="5032375"/>
                </a:lnTo>
                <a:close/>
              </a:path>
            </a:pathLst>
          </a:custGeom>
        </p:spPr>
      </p:pic>
      <p:sp>
        <p:nvSpPr>
          <p:cNvPr id="2" name="Título 1"/>
          <p:cNvSpPr>
            <a:spLocks noGrp="1"/>
          </p:cNvSpPr>
          <p:nvPr>
            <p:ph type="title"/>
          </p:nvPr>
        </p:nvSpPr>
        <p:spPr>
          <a:xfrm>
            <a:off x="838200" y="365126"/>
            <a:ext cx="5340605" cy="1146176"/>
          </a:xfrm>
        </p:spPr>
        <p:txBody>
          <a:bodyPr>
            <a:normAutofit/>
          </a:bodyPr>
          <a:lstStyle/>
          <a:p>
            <a:r>
              <a:rPr lang="es-UY" b="1" dirty="0"/>
              <a:t>RESULTADOS</a:t>
            </a:r>
          </a:p>
        </p:txBody>
      </p:sp>
      <p:sp>
        <p:nvSpPr>
          <p:cNvPr id="11" name="Content Placeholder 10"/>
          <p:cNvSpPr>
            <a:spLocks noGrp="1"/>
          </p:cNvSpPr>
          <p:nvPr>
            <p:ph idx="1"/>
          </p:nvPr>
        </p:nvSpPr>
        <p:spPr>
          <a:xfrm>
            <a:off x="838200" y="2173288"/>
            <a:ext cx="3603171" cy="3639684"/>
          </a:xfrm>
        </p:spPr>
        <p:txBody>
          <a:bodyPr anchor="ctr">
            <a:normAutofit/>
          </a:bodyPr>
          <a:lstStyle/>
          <a:p>
            <a:pPr marL="0" indent="0">
              <a:buNone/>
            </a:pPr>
            <a:r>
              <a:rPr lang="en-US" sz="2000" dirty="0">
                <a:solidFill>
                  <a:schemeClr val="bg1"/>
                </a:solidFill>
              </a:rPr>
              <a:t>ESTADOS FINANCIEROS </a:t>
            </a:r>
          </a:p>
          <a:p>
            <a:pPr marL="0" indent="0">
              <a:buNone/>
            </a:pPr>
            <a:r>
              <a:rPr lang="en-US" sz="2000" dirty="0">
                <a:solidFill>
                  <a:schemeClr val="bg1"/>
                </a:solidFill>
              </a:rPr>
              <a:t>31/12/2016</a:t>
            </a:r>
          </a:p>
          <a:p>
            <a:pPr marL="0" indent="0">
              <a:buNone/>
            </a:pPr>
            <a:endParaRPr lang="en-US" sz="2000" dirty="0">
              <a:solidFill>
                <a:schemeClr val="bg1"/>
              </a:solidFill>
            </a:endParaRPr>
          </a:p>
          <a:p>
            <a:pPr marL="0" indent="0">
              <a:buNone/>
            </a:pPr>
            <a:r>
              <a:rPr lang="en-US" sz="2000" dirty="0">
                <a:solidFill>
                  <a:schemeClr val="bg1"/>
                </a:solidFill>
              </a:rPr>
              <a:t>(En dólares EEUU)</a:t>
            </a:r>
          </a:p>
          <a:p>
            <a:endParaRPr lang="en-US" sz="2000" dirty="0">
              <a:solidFill>
                <a:schemeClr val="bg1"/>
              </a:solidFill>
            </a:endParaRPr>
          </a:p>
        </p:txBody>
      </p:sp>
      <p:pic>
        <p:nvPicPr>
          <p:cNvPr id="24" name="Imagen 23"/>
          <p:cNvPicPr>
            <a:picLocks noChangeAspect="1"/>
          </p:cNvPicPr>
          <p:nvPr/>
        </p:nvPicPr>
        <p:blipFill>
          <a:blip r:embed="rId3"/>
          <a:stretch>
            <a:fillRect/>
          </a:stretch>
        </p:blipFill>
        <p:spPr>
          <a:xfrm>
            <a:off x="8583665" y="365126"/>
            <a:ext cx="1563709" cy="959900"/>
          </a:xfrm>
          <a:custGeom>
            <a:avLst/>
            <a:gdLst>
              <a:gd name="connsiteX0" fmla="*/ 0 w 4636009"/>
              <a:gd name="connsiteY0" fmla="*/ 0 h 5032375"/>
              <a:gd name="connsiteX1" fmla="*/ 4636009 w 4636009"/>
              <a:gd name="connsiteY1" fmla="*/ 0 h 5032375"/>
              <a:gd name="connsiteX2" fmla="*/ 4636009 w 4636009"/>
              <a:gd name="connsiteY2" fmla="*/ 5032375 h 5032375"/>
              <a:gd name="connsiteX3" fmla="*/ 0 w 4636009"/>
              <a:gd name="connsiteY3" fmla="*/ 5032375 h 5032375"/>
            </a:gdLst>
            <a:ahLst/>
            <a:cxnLst>
              <a:cxn ang="0">
                <a:pos x="connsiteX0" y="connsiteY0"/>
              </a:cxn>
              <a:cxn ang="0">
                <a:pos x="connsiteX1" y="connsiteY1"/>
              </a:cxn>
              <a:cxn ang="0">
                <a:pos x="connsiteX2" y="connsiteY2"/>
              </a:cxn>
              <a:cxn ang="0">
                <a:pos x="connsiteX3" y="connsiteY3"/>
              </a:cxn>
            </a:cxnLst>
            <a:rect l="l" t="t" r="r" b="b"/>
            <a:pathLst>
              <a:path w="4636009" h="5032375">
                <a:moveTo>
                  <a:pt x="0" y="0"/>
                </a:moveTo>
                <a:lnTo>
                  <a:pt x="4636009" y="0"/>
                </a:lnTo>
                <a:lnTo>
                  <a:pt x="4636009" y="5032375"/>
                </a:lnTo>
                <a:lnTo>
                  <a:pt x="0" y="5032375"/>
                </a:lnTo>
                <a:close/>
              </a:path>
            </a:pathLst>
          </a:custGeom>
        </p:spPr>
      </p:pic>
    </p:spTree>
    <p:extLst>
      <p:ext uri="{BB962C8B-B14F-4D97-AF65-F5344CB8AC3E}">
        <p14:creationId xmlns:p14="http://schemas.microsoft.com/office/powerpoint/2010/main" val="2457391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reeform: Shape 14"/>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2"/>
            <a:ext cx="6693455" cy="1511306"/>
          </a:xfrm>
          <a:custGeom>
            <a:avLst/>
            <a:gdLst>
              <a:gd name="connsiteX0" fmla="*/ 2147981 w 6693455"/>
              <a:gd name="connsiteY0" fmla="*/ 0 h 1511306"/>
              <a:gd name="connsiteX1" fmla="*/ 6693455 w 6693455"/>
              <a:gd name="connsiteY1" fmla="*/ 0 h 1511306"/>
              <a:gd name="connsiteX2" fmla="*/ 5995838 w 6693455"/>
              <a:gd name="connsiteY2" fmla="*/ 1511301 h 1511306"/>
              <a:gd name="connsiteX3" fmla="*/ 2147982 w 6693455"/>
              <a:gd name="connsiteY3" fmla="*/ 1511301 h 1511306"/>
              <a:gd name="connsiteX4" fmla="*/ 2147982 w 6693455"/>
              <a:gd name="connsiteY4" fmla="*/ 1511304 h 1511306"/>
              <a:gd name="connsiteX5" fmla="*/ 680261 w 6693455"/>
              <a:gd name="connsiteY5" fmla="*/ 1511304 h 1511306"/>
              <a:gd name="connsiteX6" fmla="*/ 680261 w 6693455"/>
              <a:gd name="connsiteY6" fmla="*/ 1511306 h 1511306"/>
              <a:gd name="connsiteX7" fmla="*/ 0 w 6693455"/>
              <a:gd name="connsiteY7" fmla="*/ 1511306 h 1511306"/>
              <a:gd name="connsiteX8" fmla="*/ 0 w 6693455"/>
              <a:gd name="connsiteY8" fmla="*/ 2 h 1511306"/>
              <a:gd name="connsiteX9" fmla="*/ 680261 w 6693455"/>
              <a:gd name="connsiteY9" fmla="*/ 2 h 1511306"/>
              <a:gd name="connsiteX10" fmla="*/ 680261 w 6693455"/>
              <a:gd name="connsiteY10" fmla="*/ 2544 h 1511306"/>
              <a:gd name="connsiteX11" fmla="*/ 2147981 w 6693455"/>
              <a:gd name="connsiteY11" fmla="*/ 2544 h 1511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693455" h="1511306">
                <a:moveTo>
                  <a:pt x="2147981" y="0"/>
                </a:moveTo>
                <a:lnTo>
                  <a:pt x="6693455" y="0"/>
                </a:lnTo>
                <a:lnTo>
                  <a:pt x="5995838" y="1511301"/>
                </a:lnTo>
                <a:lnTo>
                  <a:pt x="2147982" y="1511301"/>
                </a:lnTo>
                <a:lnTo>
                  <a:pt x="2147982" y="1511304"/>
                </a:lnTo>
                <a:lnTo>
                  <a:pt x="680261" y="1511304"/>
                </a:lnTo>
                <a:lnTo>
                  <a:pt x="680261" y="1511306"/>
                </a:lnTo>
                <a:lnTo>
                  <a:pt x="0" y="1511306"/>
                </a:lnTo>
                <a:lnTo>
                  <a:pt x="0" y="2"/>
                </a:lnTo>
                <a:lnTo>
                  <a:pt x="680261" y="2"/>
                </a:lnTo>
                <a:lnTo>
                  <a:pt x="680261" y="2544"/>
                </a:lnTo>
                <a:lnTo>
                  <a:pt x="2147981" y="2544"/>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1691640"/>
            <a:ext cx="5931454" cy="5166360"/>
          </a:xfrm>
          <a:custGeom>
            <a:avLst/>
            <a:gdLst>
              <a:gd name="connsiteX0" fmla="*/ 0 w 5931454"/>
              <a:gd name="connsiteY0" fmla="*/ 0 h 5166360"/>
              <a:gd name="connsiteX1" fmla="*/ 5931454 w 5931454"/>
              <a:gd name="connsiteY1" fmla="*/ 0 h 5166360"/>
              <a:gd name="connsiteX2" fmla="*/ 3537575 w 5931454"/>
              <a:gd name="connsiteY2" fmla="*/ 5166360 h 5166360"/>
              <a:gd name="connsiteX3" fmla="*/ 0 w 5931454"/>
              <a:gd name="connsiteY3" fmla="*/ 5166360 h 5166360"/>
            </a:gdLst>
            <a:ahLst/>
            <a:cxnLst>
              <a:cxn ang="0">
                <a:pos x="connsiteX0" y="connsiteY0"/>
              </a:cxn>
              <a:cxn ang="0">
                <a:pos x="connsiteX1" y="connsiteY1"/>
              </a:cxn>
              <a:cxn ang="0">
                <a:pos x="connsiteX2" y="connsiteY2"/>
              </a:cxn>
              <a:cxn ang="0">
                <a:pos x="connsiteX3" y="connsiteY3"/>
              </a:cxn>
            </a:cxnLst>
            <a:rect l="l" t="t" r="r" b="b"/>
            <a:pathLst>
              <a:path w="5931454" h="5166360">
                <a:moveTo>
                  <a:pt x="0" y="0"/>
                </a:moveTo>
                <a:lnTo>
                  <a:pt x="5931454" y="0"/>
                </a:lnTo>
                <a:lnTo>
                  <a:pt x="3537575" y="5166360"/>
                </a:lnTo>
                <a:lnTo>
                  <a:pt x="0" y="5166360"/>
                </a:lnTo>
                <a:close/>
              </a:path>
            </a:pathLst>
          </a:custGeom>
          <a:solidFill>
            <a:schemeClr val="tx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ítulo 1"/>
          <p:cNvSpPr>
            <a:spLocks noGrp="1"/>
          </p:cNvSpPr>
          <p:nvPr>
            <p:ph type="title"/>
          </p:nvPr>
        </p:nvSpPr>
        <p:spPr>
          <a:xfrm>
            <a:off x="838200" y="365126"/>
            <a:ext cx="5340605" cy="1146176"/>
          </a:xfrm>
        </p:spPr>
        <p:txBody>
          <a:bodyPr>
            <a:normAutofit fontScale="90000"/>
          </a:bodyPr>
          <a:lstStyle/>
          <a:p>
            <a:r>
              <a:rPr lang="es-UY" b="1" dirty="0" smtClean="0"/>
              <a:t>INFORME COMISIÓN FISCAL</a:t>
            </a:r>
            <a:endParaRPr lang="es-UY" b="1" dirty="0"/>
          </a:p>
        </p:txBody>
      </p:sp>
      <p:sp>
        <p:nvSpPr>
          <p:cNvPr id="11" name="Content Placeholder 10"/>
          <p:cNvSpPr>
            <a:spLocks noGrp="1"/>
          </p:cNvSpPr>
          <p:nvPr>
            <p:ph idx="1"/>
          </p:nvPr>
        </p:nvSpPr>
        <p:spPr>
          <a:xfrm>
            <a:off x="6178805" y="1511302"/>
            <a:ext cx="5666831" cy="4806371"/>
          </a:xfrm>
        </p:spPr>
        <p:txBody>
          <a:bodyPr anchor="ctr">
            <a:noAutofit/>
          </a:bodyPr>
          <a:lstStyle/>
          <a:p>
            <a:pPr algn="just"/>
            <a:r>
              <a:rPr lang="es-UY" sz="1400" dirty="0">
                <a:latin typeface="Arial" panose="020B0604020202020204" pitchFamily="34" charset="0"/>
                <a:cs typeface="Arial" panose="020B0604020202020204" pitchFamily="34" charset="0"/>
              </a:rPr>
              <a:t>Se analizaron los Estados Financieros, notas explicativas y Memoria de Areaflin S.A. elaborados al 31 de diciembre de 2016, as! como el informe de Auditoria Independiente emitido por  Deloitte S.C., con opinión. Dicha opinión establece que "los estados financieros referidos precedentemente presentan razonablemente , en todos los aspectos importantes, la situación financiera de Areaflin S.A. al 31 de diciembre de 2016, los  resultados integrales de sus operaciones y los flujos de efectivo correspondientes al ejercicio finalizado en esa fecha, de acuerdo con Normas Internacionales de Información Financiera (NllF</a:t>
            </a:r>
            <a:r>
              <a:rPr lang="es-UY" sz="1400" dirty="0" smtClean="0">
                <a:latin typeface="Arial" panose="020B0604020202020204" pitchFamily="34" charset="0"/>
                <a:cs typeface="Arial" panose="020B0604020202020204" pitchFamily="34" charset="0"/>
              </a:rPr>
              <a:t>)".</a:t>
            </a:r>
          </a:p>
          <a:p>
            <a:pPr algn="just"/>
            <a:r>
              <a:rPr lang="es-UY" sz="1400" dirty="0">
                <a:latin typeface="Arial" panose="020B0604020202020204" pitchFamily="34" charset="0"/>
                <a:cs typeface="Arial" panose="020B0604020202020204" pitchFamily="34" charset="0"/>
              </a:rPr>
              <a:t>Dejamos constancia que, no se realizan propuestas de pago de dividendos en el período de referencia </a:t>
            </a:r>
            <a:r>
              <a:rPr lang="es-UY" sz="1400" dirty="0" smtClean="0">
                <a:latin typeface="Arial" panose="020B0604020202020204" pitchFamily="34" charset="0"/>
                <a:cs typeface="Arial" panose="020B0604020202020204" pitchFamily="34" charset="0"/>
              </a:rPr>
              <a:t>.</a:t>
            </a:r>
          </a:p>
          <a:p>
            <a:pPr algn="just"/>
            <a:r>
              <a:rPr lang="es-UY" sz="1400" dirty="0">
                <a:latin typeface="Arial" panose="020B0604020202020204" pitchFamily="34" charset="0"/>
                <a:cs typeface="Arial" panose="020B0604020202020204" pitchFamily="34" charset="0"/>
              </a:rPr>
              <a:t>Esta Comisión Fiscal no tiene conocimiento de incumplimientos de materialidad significativa, por parte del órgano de dirección y administración de la Sociedad respecto a la Ley, el Estatuto y las resoluciones de Asamblea de accionistas para el ejercicio finalizado con fecha 31112/ 16.</a:t>
            </a:r>
          </a:p>
          <a:p>
            <a:pPr algn="just"/>
            <a:r>
              <a:rPr lang="es-UY" sz="1400" dirty="0">
                <a:latin typeface="Arial" panose="020B0604020202020204" pitchFamily="34" charset="0"/>
                <a:cs typeface="Arial" panose="020B0604020202020204" pitchFamily="34" charset="0"/>
              </a:rPr>
              <a:t>Por lo expuesto anteriormente esta Comisión Fisca l recomienda a los Accionistas aprobar los Estados Contables y sus notas elaborados al 31 de diciembre de 2016</a:t>
            </a:r>
          </a:p>
          <a:p>
            <a:pPr marL="0" indent="0" algn="just">
              <a:buNone/>
            </a:pPr>
            <a:r>
              <a:rPr lang="en-US" sz="1400" dirty="0" smtClean="0"/>
              <a:t>	(</a:t>
            </a:r>
            <a:r>
              <a:rPr lang="es-UY" sz="1400" dirty="0" smtClean="0"/>
              <a:t>resumen</a:t>
            </a:r>
            <a:r>
              <a:rPr lang="en-US" sz="1400" dirty="0" smtClean="0"/>
              <a:t> Informe)</a:t>
            </a:r>
            <a:endParaRPr lang="en-US" sz="1400" dirty="0"/>
          </a:p>
        </p:txBody>
      </p:sp>
      <p:pic>
        <p:nvPicPr>
          <p:cNvPr id="24" name="Imagen 23"/>
          <p:cNvPicPr>
            <a:picLocks noChangeAspect="1"/>
          </p:cNvPicPr>
          <p:nvPr/>
        </p:nvPicPr>
        <p:blipFill>
          <a:blip r:embed="rId2"/>
          <a:stretch>
            <a:fillRect/>
          </a:stretch>
        </p:blipFill>
        <p:spPr>
          <a:xfrm>
            <a:off x="8583665" y="365126"/>
            <a:ext cx="1563709" cy="959900"/>
          </a:xfrm>
          <a:custGeom>
            <a:avLst/>
            <a:gdLst>
              <a:gd name="connsiteX0" fmla="*/ 0 w 4636009"/>
              <a:gd name="connsiteY0" fmla="*/ 0 h 5032375"/>
              <a:gd name="connsiteX1" fmla="*/ 4636009 w 4636009"/>
              <a:gd name="connsiteY1" fmla="*/ 0 h 5032375"/>
              <a:gd name="connsiteX2" fmla="*/ 4636009 w 4636009"/>
              <a:gd name="connsiteY2" fmla="*/ 5032375 h 5032375"/>
              <a:gd name="connsiteX3" fmla="*/ 0 w 4636009"/>
              <a:gd name="connsiteY3" fmla="*/ 5032375 h 5032375"/>
            </a:gdLst>
            <a:ahLst/>
            <a:cxnLst>
              <a:cxn ang="0">
                <a:pos x="connsiteX0" y="connsiteY0"/>
              </a:cxn>
              <a:cxn ang="0">
                <a:pos x="connsiteX1" y="connsiteY1"/>
              </a:cxn>
              <a:cxn ang="0">
                <a:pos x="connsiteX2" y="connsiteY2"/>
              </a:cxn>
              <a:cxn ang="0">
                <a:pos x="connsiteX3" y="connsiteY3"/>
              </a:cxn>
            </a:cxnLst>
            <a:rect l="l" t="t" r="r" b="b"/>
            <a:pathLst>
              <a:path w="4636009" h="5032375">
                <a:moveTo>
                  <a:pt x="0" y="0"/>
                </a:moveTo>
                <a:lnTo>
                  <a:pt x="4636009" y="0"/>
                </a:lnTo>
                <a:lnTo>
                  <a:pt x="4636009" y="5032375"/>
                </a:lnTo>
                <a:lnTo>
                  <a:pt x="0" y="5032375"/>
                </a:lnTo>
                <a:close/>
              </a:path>
            </a:pathLst>
          </a:custGeom>
        </p:spPr>
      </p:pic>
      <p:sp>
        <p:nvSpPr>
          <p:cNvPr id="22" name="Content Placeholder 10"/>
          <p:cNvSpPr txBox="1">
            <a:spLocks/>
          </p:cNvSpPr>
          <p:nvPr/>
        </p:nvSpPr>
        <p:spPr>
          <a:xfrm>
            <a:off x="513312" y="2051630"/>
            <a:ext cx="2053244" cy="1408544"/>
          </a:xfrm>
          <a:prstGeom prst="rect">
            <a:avLst/>
          </a:prstGeom>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endParaRPr lang="en-US" sz="1400" dirty="0" smtClean="0">
              <a:solidFill>
                <a:schemeClr val="bg1"/>
              </a:solidFill>
            </a:endParaRPr>
          </a:p>
          <a:p>
            <a:pPr marL="0" indent="0" algn="just">
              <a:buNone/>
            </a:pPr>
            <a:endParaRPr lang="en-US" sz="1400" dirty="0">
              <a:solidFill>
                <a:schemeClr val="bg1"/>
              </a:solidFill>
            </a:endParaRPr>
          </a:p>
        </p:txBody>
      </p:sp>
    </p:spTree>
    <p:extLst>
      <p:ext uri="{BB962C8B-B14F-4D97-AF65-F5344CB8AC3E}">
        <p14:creationId xmlns:p14="http://schemas.microsoft.com/office/powerpoint/2010/main" val="2891394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reeform: Shape 14"/>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2"/>
            <a:ext cx="6693455" cy="1511306"/>
          </a:xfrm>
          <a:custGeom>
            <a:avLst/>
            <a:gdLst>
              <a:gd name="connsiteX0" fmla="*/ 2147981 w 6693455"/>
              <a:gd name="connsiteY0" fmla="*/ 0 h 1511306"/>
              <a:gd name="connsiteX1" fmla="*/ 6693455 w 6693455"/>
              <a:gd name="connsiteY1" fmla="*/ 0 h 1511306"/>
              <a:gd name="connsiteX2" fmla="*/ 5995838 w 6693455"/>
              <a:gd name="connsiteY2" fmla="*/ 1511301 h 1511306"/>
              <a:gd name="connsiteX3" fmla="*/ 2147982 w 6693455"/>
              <a:gd name="connsiteY3" fmla="*/ 1511301 h 1511306"/>
              <a:gd name="connsiteX4" fmla="*/ 2147982 w 6693455"/>
              <a:gd name="connsiteY4" fmla="*/ 1511304 h 1511306"/>
              <a:gd name="connsiteX5" fmla="*/ 680261 w 6693455"/>
              <a:gd name="connsiteY5" fmla="*/ 1511304 h 1511306"/>
              <a:gd name="connsiteX6" fmla="*/ 680261 w 6693455"/>
              <a:gd name="connsiteY6" fmla="*/ 1511306 h 1511306"/>
              <a:gd name="connsiteX7" fmla="*/ 0 w 6693455"/>
              <a:gd name="connsiteY7" fmla="*/ 1511306 h 1511306"/>
              <a:gd name="connsiteX8" fmla="*/ 0 w 6693455"/>
              <a:gd name="connsiteY8" fmla="*/ 2 h 1511306"/>
              <a:gd name="connsiteX9" fmla="*/ 680261 w 6693455"/>
              <a:gd name="connsiteY9" fmla="*/ 2 h 1511306"/>
              <a:gd name="connsiteX10" fmla="*/ 680261 w 6693455"/>
              <a:gd name="connsiteY10" fmla="*/ 2544 h 1511306"/>
              <a:gd name="connsiteX11" fmla="*/ 2147981 w 6693455"/>
              <a:gd name="connsiteY11" fmla="*/ 2544 h 1511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693455" h="1511306">
                <a:moveTo>
                  <a:pt x="2147981" y="0"/>
                </a:moveTo>
                <a:lnTo>
                  <a:pt x="6693455" y="0"/>
                </a:lnTo>
                <a:lnTo>
                  <a:pt x="5995838" y="1511301"/>
                </a:lnTo>
                <a:lnTo>
                  <a:pt x="2147982" y="1511301"/>
                </a:lnTo>
                <a:lnTo>
                  <a:pt x="2147982" y="1511304"/>
                </a:lnTo>
                <a:lnTo>
                  <a:pt x="680261" y="1511304"/>
                </a:lnTo>
                <a:lnTo>
                  <a:pt x="680261" y="1511306"/>
                </a:lnTo>
                <a:lnTo>
                  <a:pt x="0" y="1511306"/>
                </a:lnTo>
                <a:lnTo>
                  <a:pt x="0" y="2"/>
                </a:lnTo>
                <a:lnTo>
                  <a:pt x="680261" y="2"/>
                </a:lnTo>
                <a:lnTo>
                  <a:pt x="680261" y="2544"/>
                </a:lnTo>
                <a:lnTo>
                  <a:pt x="2147981" y="2544"/>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1691640"/>
            <a:ext cx="5931454" cy="5166360"/>
          </a:xfrm>
          <a:custGeom>
            <a:avLst/>
            <a:gdLst>
              <a:gd name="connsiteX0" fmla="*/ 0 w 5931454"/>
              <a:gd name="connsiteY0" fmla="*/ 0 h 5166360"/>
              <a:gd name="connsiteX1" fmla="*/ 5931454 w 5931454"/>
              <a:gd name="connsiteY1" fmla="*/ 0 h 5166360"/>
              <a:gd name="connsiteX2" fmla="*/ 3537575 w 5931454"/>
              <a:gd name="connsiteY2" fmla="*/ 5166360 h 5166360"/>
              <a:gd name="connsiteX3" fmla="*/ 0 w 5931454"/>
              <a:gd name="connsiteY3" fmla="*/ 5166360 h 5166360"/>
            </a:gdLst>
            <a:ahLst/>
            <a:cxnLst>
              <a:cxn ang="0">
                <a:pos x="connsiteX0" y="connsiteY0"/>
              </a:cxn>
              <a:cxn ang="0">
                <a:pos x="connsiteX1" y="connsiteY1"/>
              </a:cxn>
              <a:cxn ang="0">
                <a:pos x="connsiteX2" y="connsiteY2"/>
              </a:cxn>
              <a:cxn ang="0">
                <a:pos x="connsiteX3" y="connsiteY3"/>
              </a:cxn>
            </a:cxnLst>
            <a:rect l="l" t="t" r="r" b="b"/>
            <a:pathLst>
              <a:path w="5931454" h="5166360">
                <a:moveTo>
                  <a:pt x="0" y="0"/>
                </a:moveTo>
                <a:lnTo>
                  <a:pt x="5931454" y="0"/>
                </a:lnTo>
                <a:lnTo>
                  <a:pt x="3537575" y="5166360"/>
                </a:lnTo>
                <a:lnTo>
                  <a:pt x="0" y="5166360"/>
                </a:lnTo>
                <a:close/>
              </a:path>
            </a:pathLst>
          </a:custGeom>
          <a:solidFill>
            <a:schemeClr val="tx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ítulo 1"/>
          <p:cNvSpPr>
            <a:spLocks noGrp="1"/>
          </p:cNvSpPr>
          <p:nvPr>
            <p:ph type="title"/>
          </p:nvPr>
        </p:nvSpPr>
        <p:spPr>
          <a:xfrm>
            <a:off x="838200" y="365126"/>
            <a:ext cx="5340605" cy="1146176"/>
          </a:xfrm>
        </p:spPr>
        <p:txBody>
          <a:bodyPr>
            <a:normAutofit/>
          </a:bodyPr>
          <a:lstStyle/>
          <a:p>
            <a:pPr algn="ctr"/>
            <a:r>
              <a:rPr lang="es-UY" b="1" dirty="0"/>
              <a:t>AREAFLIN S.A.</a:t>
            </a:r>
            <a:endParaRPr lang="es-UY" b="1" dirty="0"/>
          </a:p>
        </p:txBody>
      </p:sp>
      <p:sp>
        <p:nvSpPr>
          <p:cNvPr id="22" name="Content Placeholder 10"/>
          <p:cNvSpPr txBox="1">
            <a:spLocks/>
          </p:cNvSpPr>
          <p:nvPr/>
        </p:nvSpPr>
        <p:spPr>
          <a:xfrm>
            <a:off x="513312" y="2051630"/>
            <a:ext cx="2053244" cy="1408544"/>
          </a:xfrm>
          <a:prstGeom prst="rect">
            <a:avLst/>
          </a:prstGeom>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endParaRPr lang="en-US" sz="1400" dirty="0" smtClean="0">
              <a:solidFill>
                <a:schemeClr val="bg1"/>
              </a:solidFill>
            </a:endParaRPr>
          </a:p>
          <a:p>
            <a:pPr marL="0" indent="0" algn="just">
              <a:buNone/>
            </a:pPr>
            <a:endParaRPr lang="en-US" sz="1400" dirty="0">
              <a:solidFill>
                <a:schemeClr val="bg1"/>
              </a:solidFill>
            </a:endParaRPr>
          </a:p>
        </p:txBody>
      </p:sp>
      <p:sp>
        <p:nvSpPr>
          <p:cNvPr id="3" name="Marcador de contenido 2"/>
          <p:cNvSpPr>
            <a:spLocks noGrp="1"/>
          </p:cNvSpPr>
          <p:nvPr>
            <p:ph idx="1"/>
          </p:nvPr>
        </p:nvSpPr>
        <p:spPr/>
        <p:txBody>
          <a:bodyPr/>
          <a:lstStyle/>
          <a:p>
            <a:endParaRPr lang="es-UY" dirty="0" smtClean="0"/>
          </a:p>
          <a:p>
            <a:endParaRPr lang="es-UY" dirty="0"/>
          </a:p>
          <a:p>
            <a:endParaRPr lang="es-UY" dirty="0" smtClean="0"/>
          </a:p>
          <a:p>
            <a:endParaRPr lang="es-UY" dirty="0"/>
          </a:p>
          <a:p>
            <a:pPr marL="0" indent="0">
              <a:buNone/>
            </a:pPr>
            <a:r>
              <a:rPr lang="es-UY" dirty="0" smtClean="0">
                <a:solidFill>
                  <a:schemeClr val="bg1"/>
                </a:solidFill>
              </a:rPr>
              <a:t>GRACIAS</a:t>
            </a:r>
            <a:endParaRPr lang="es-UY" dirty="0">
              <a:solidFill>
                <a:schemeClr val="bg1"/>
              </a:solidFill>
            </a:endParaRPr>
          </a:p>
        </p:txBody>
      </p:sp>
      <p:pic>
        <p:nvPicPr>
          <p:cNvPr id="9" name="Imagen 8" descr="LOGO VALENTINES-2">
            <a:extLst>
              <a:ext uri="{FF2B5EF4-FFF2-40B4-BE49-F238E27FC236}">
                <a16:creationId xmlns:a16="http://schemas.microsoft.com/office/drawing/2014/main" xmlns="" id="{A0CA55B9-9C6E-4814-9C30-B8D94B1868BD}"/>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7092985" y="2533549"/>
            <a:ext cx="4260814" cy="26097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6266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Freeform: Shape 1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2"/>
            <a:ext cx="6693455" cy="1511306"/>
          </a:xfrm>
          <a:custGeom>
            <a:avLst/>
            <a:gdLst>
              <a:gd name="connsiteX0" fmla="*/ 2147981 w 6693455"/>
              <a:gd name="connsiteY0" fmla="*/ 0 h 1511306"/>
              <a:gd name="connsiteX1" fmla="*/ 6693455 w 6693455"/>
              <a:gd name="connsiteY1" fmla="*/ 0 h 1511306"/>
              <a:gd name="connsiteX2" fmla="*/ 5995838 w 6693455"/>
              <a:gd name="connsiteY2" fmla="*/ 1511301 h 1511306"/>
              <a:gd name="connsiteX3" fmla="*/ 2147982 w 6693455"/>
              <a:gd name="connsiteY3" fmla="*/ 1511301 h 1511306"/>
              <a:gd name="connsiteX4" fmla="*/ 2147982 w 6693455"/>
              <a:gd name="connsiteY4" fmla="*/ 1511304 h 1511306"/>
              <a:gd name="connsiteX5" fmla="*/ 680261 w 6693455"/>
              <a:gd name="connsiteY5" fmla="*/ 1511304 h 1511306"/>
              <a:gd name="connsiteX6" fmla="*/ 680261 w 6693455"/>
              <a:gd name="connsiteY6" fmla="*/ 1511306 h 1511306"/>
              <a:gd name="connsiteX7" fmla="*/ 0 w 6693455"/>
              <a:gd name="connsiteY7" fmla="*/ 1511306 h 1511306"/>
              <a:gd name="connsiteX8" fmla="*/ 0 w 6693455"/>
              <a:gd name="connsiteY8" fmla="*/ 2 h 1511306"/>
              <a:gd name="connsiteX9" fmla="*/ 680261 w 6693455"/>
              <a:gd name="connsiteY9" fmla="*/ 2 h 1511306"/>
              <a:gd name="connsiteX10" fmla="*/ 680261 w 6693455"/>
              <a:gd name="connsiteY10" fmla="*/ 2544 h 1511306"/>
              <a:gd name="connsiteX11" fmla="*/ 2147981 w 6693455"/>
              <a:gd name="connsiteY11" fmla="*/ 2544 h 1511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693455" h="1511306">
                <a:moveTo>
                  <a:pt x="2147981" y="0"/>
                </a:moveTo>
                <a:lnTo>
                  <a:pt x="6693455" y="0"/>
                </a:lnTo>
                <a:lnTo>
                  <a:pt x="5995838" y="1511301"/>
                </a:lnTo>
                <a:lnTo>
                  <a:pt x="2147982" y="1511301"/>
                </a:lnTo>
                <a:lnTo>
                  <a:pt x="2147982" y="1511304"/>
                </a:lnTo>
                <a:lnTo>
                  <a:pt x="680261" y="1511304"/>
                </a:lnTo>
                <a:lnTo>
                  <a:pt x="680261" y="1511306"/>
                </a:lnTo>
                <a:lnTo>
                  <a:pt x="0" y="1511306"/>
                </a:lnTo>
                <a:lnTo>
                  <a:pt x="0" y="2"/>
                </a:lnTo>
                <a:lnTo>
                  <a:pt x="680261" y="2"/>
                </a:lnTo>
                <a:lnTo>
                  <a:pt x="680261" y="2544"/>
                </a:lnTo>
                <a:lnTo>
                  <a:pt x="2147981" y="2544"/>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1691640"/>
            <a:ext cx="5931454" cy="5166360"/>
          </a:xfrm>
          <a:custGeom>
            <a:avLst/>
            <a:gdLst>
              <a:gd name="connsiteX0" fmla="*/ 0 w 5931454"/>
              <a:gd name="connsiteY0" fmla="*/ 0 h 5166360"/>
              <a:gd name="connsiteX1" fmla="*/ 5931454 w 5931454"/>
              <a:gd name="connsiteY1" fmla="*/ 0 h 5166360"/>
              <a:gd name="connsiteX2" fmla="*/ 3537575 w 5931454"/>
              <a:gd name="connsiteY2" fmla="*/ 5166360 h 5166360"/>
              <a:gd name="connsiteX3" fmla="*/ 0 w 5931454"/>
              <a:gd name="connsiteY3" fmla="*/ 5166360 h 5166360"/>
            </a:gdLst>
            <a:ahLst/>
            <a:cxnLst>
              <a:cxn ang="0">
                <a:pos x="connsiteX0" y="connsiteY0"/>
              </a:cxn>
              <a:cxn ang="0">
                <a:pos x="connsiteX1" y="connsiteY1"/>
              </a:cxn>
              <a:cxn ang="0">
                <a:pos x="connsiteX2" y="connsiteY2"/>
              </a:cxn>
              <a:cxn ang="0">
                <a:pos x="connsiteX3" y="connsiteY3"/>
              </a:cxn>
            </a:cxnLst>
            <a:rect l="l" t="t" r="r" b="b"/>
            <a:pathLst>
              <a:path w="5931454" h="5166360">
                <a:moveTo>
                  <a:pt x="0" y="0"/>
                </a:moveTo>
                <a:lnTo>
                  <a:pt x="5931454" y="0"/>
                </a:lnTo>
                <a:lnTo>
                  <a:pt x="3537575" y="5166360"/>
                </a:lnTo>
                <a:lnTo>
                  <a:pt x="0" y="5166360"/>
                </a:lnTo>
                <a:close/>
              </a:path>
            </a:pathLst>
          </a:custGeom>
          <a:solidFill>
            <a:schemeClr val="tx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ítulo 1"/>
          <p:cNvSpPr>
            <a:spLocks noGrp="1"/>
          </p:cNvSpPr>
          <p:nvPr>
            <p:ph type="title"/>
          </p:nvPr>
        </p:nvSpPr>
        <p:spPr>
          <a:xfrm>
            <a:off x="838200" y="365126"/>
            <a:ext cx="5340605" cy="1146176"/>
          </a:xfrm>
        </p:spPr>
        <p:txBody>
          <a:bodyPr>
            <a:normAutofit/>
          </a:bodyPr>
          <a:lstStyle/>
          <a:p>
            <a:r>
              <a:rPr lang="es-UY" b="1" dirty="0" smtClean="0"/>
              <a:t>ORDEN DEL DIA</a:t>
            </a:r>
            <a:endParaRPr lang="es-UY" b="1" dirty="0"/>
          </a:p>
        </p:txBody>
      </p:sp>
      <p:sp>
        <p:nvSpPr>
          <p:cNvPr id="9" name="Content Placeholder 8"/>
          <p:cNvSpPr>
            <a:spLocks noGrp="1"/>
          </p:cNvSpPr>
          <p:nvPr>
            <p:ph idx="1"/>
          </p:nvPr>
        </p:nvSpPr>
        <p:spPr>
          <a:xfrm>
            <a:off x="5344390" y="1972195"/>
            <a:ext cx="6847610" cy="4802678"/>
          </a:xfrm>
        </p:spPr>
        <p:txBody>
          <a:bodyPr anchor="ctr">
            <a:normAutofit fontScale="92500" lnSpcReduction="10000"/>
          </a:bodyPr>
          <a:lstStyle/>
          <a:p>
            <a:pPr lvl="1">
              <a:spcBef>
                <a:spcPct val="0"/>
              </a:spcBef>
            </a:pPr>
            <a:r>
              <a:rPr lang="es-UY" sz="1800" dirty="0">
                <a:solidFill>
                  <a:schemeClr val="accent1">
                    <a:lumMod val="75000"/>
                  </a:schemeClr>
                </a:solidFill>
              </a:rPr>
              <a:t>Designación del Presidente y Secretario de la Asamblea</a:t>
            </a:r>
            <a:r>
              <a:rPr lang="es-UY" sz="1800" dirty="0" smtClean="0">
                <a:solidFill>
                  <a:schemeClr val="accent1">
                    <a:lumMod val="75000"/>
                  </a:schemeClr>
                </a:solidFill>
              </a:rPr>
              <a:t>.</a:t>
            </a:r>
          </a:p>
          <a:p>
            <a:pPr marL="457200" lvl="1" indent="0">
              <a:spcBef>
                <a:spcPct val="0"/>
              </a:spcBef>
              <a:buNone/>
            </a:pPr>
            <a:r>
              <a:rPr lang="es-UY" sz="1800" dirty="0" smtClean="0">
                <a:solidFill>
                  <a:schemeClr val="accent1">
                    <a:lumMod val="75000"/>
                  </a:schemeClr>
                </a:solidFill>
              </a:rPr>
              <a:t>  </a:t>
            </a:r>
            <a:endParaRPr lang="es-UY" sz="1800" dirty="0">
              <a:solidFill>
                <a:schemeClr val="accent1">
                  <a:lumMod val="75000"/>
                </a:schemeClr>
              </a:solidFill>
            </a:endParaRPr>
          </a:p>
          <a:p>
            <a:pPr lvl="1">
              <a:spcBef>
                <a:spcPct val="0"/>
              </a:spcBef>
            </a:pPr>
            <a:r>
              <a:rPr lang="es-UY" sz="1800" dirty="0">
                <a:solidFill>
                  <a:schemeClr val="accent1">
                    <a:lumMod val="75000"/>
                  </a:schemeClr>
                </a:solidFill>
              </a:rPr>
              <a:t>Consideración de la Memoria, el Balance General y la Cuenta de Pérdidas y Ganancias correspondientes al ejercicio </a:t>
            </a:r>
            <a:r>
              <a:rPr lang="es-UY" sz="1800" dirty="0" smtClean="0">
                <a:solidFill>
                  <a:schemeClr val="accent1">
                    <a:lumMod val="75000"/>
                  </a:schemeClr>
                </a:solidFill>
              </a:rPr>
              <a:t>económico </a:t>
            </a:r>
            <a:r>
              <a:rPr lang="es-UY" sz="1800" dirty="0">
                <a:solidFill>
                  <a:schemeClr val="accent1">
                    <a:lumMod val="75000"/>
                  </a:schemeClr>
                </a:solidFill>
              </a:rPr>
              <a:t>cerrado el 31/12/2016</a:t>
            </a:r>
            <a:r>
              <a:rPr lang="es-UY" sz="1800" dirty="0" smtClean="0">
                <a:solidFill>
                  <a:schemeClr val="accent1">
                    <a:lumMod val="75000"/>
                  </a:schemeClr>
                </a:solidFill>
              </a:rPr>
              <a:t>.</a:t>
            </a:r>
          </a:p>
          <a:p>
            <a:pPr lvl="1">
              <a:spcBef>
                <a:spcPct val="0"/>
              </a:spcBef>
            </a:pPr>
            <a:endParaRPr lang="es-UY" sz="1800" dirty="0">
              <a:solidFill>
                <a:schemeClr val="accent1">
                  <a:lumMod val="75000"/>
                </a:schemeClr>
              </a:solidFill>
            </a:endParaRPr>
          </a:p>
          <a:p>
            <a:pPr lvl="1">
              <a:spcBef>
                <a:spcPct val="0"/>
              </a:spcBef>
            </a:pPr>
            <a:r>
              <a:rPr lang="es-UY" sz="1800" dirty="0">
                <a:solidFill>
                  <a:schemeClr val="accent1">
                    <a:lumMod val="75000"/>
                  </a:schemeClr>
                </a:solidFill>
              </a:rPr>
              <a:t>Consideración del informe de Comisión Fiscal relacionado con la Memoria, el Balance General y la Cuenta de Pérdidas y Ganancias correspondientes al ejercicio económico cerrado el 31/12/2016</a:t>
            </a:r>
            <a:r>
              <a:rPr lang="es-UY" sz="1800" dirty="0" smtClean="0">
                <a:solidFill>
                  <a:schemeClr val="accent1">
                    <a:lumMod val="75000"/>
                  </a:schemeClr>
                </a:solidFill>
              </a:rPr>
              <a:t>.</a:t>
            </a:r>
          </a:p>
          <a:p>
            <a:pPr lvl="1">
              <a:spcBef>
                <a:spcPct val="0"/>
              </a:spcBef>
            </a:pPr>
            <a:endParaRPr lang="es-UY" sz="1800" dirty="0">
              <a:solidFill>
                <a:schemeClr val="accent1">
                  <a:lumMod val="75000"/>
                </a:schemeClr>
              </a:solidFill>
            </a:endParaRPr>
          </a:p>
          <a:p>
            <a:pPr lvl="1">
              <a:spcBef>
                <a:spcPct val="0"/>
              </a:spcBef>
            </a:pPr>
            <a:r>
              <a:rPr lang="es-UY" sz="1800" dirty="0">
                <a:solidFill>
                  <a:schemeClr val="accent1">
                    <a:lumMod val="75000"/>
                  </a:schemeClr>
                </a:solidFill>
              </a:rPr>
              <a:t>Destino de los resultados. </a:t>
            </a:r>
            <a:endParaRPr lang="es-UY" sz="1800" dirty="0" smtClean="0">
              <a:solidFill>
                <a:schemeClr val="accent1">
                  <a:lumMod val="75000"/>
                </a:schemeClr>
              </a:solidFill>
            </a:endParaRPr>
          </a:p>
          <a:p>
            <a:pPr lvl="1">
              <a:spcBef>
                <a:spcPct val="0"/>
              </a:spcBef>
            </a:pPr>
            <a:endParaRPr lang="es-UY" sz="1800" dirty="0">
              <a:solidFill>
                <a:schemeClr val="accent1">
                  <a:lumMod val="75000"/>
                </a:schemeClr>
              </a:solidFill>
            </a:endParaRPr>
          </a:p>
          <a:p>
            <a:pPr lvl="1">
              <a:spcBef>
                <a:spcPct val="0"/>
              </a:spcBef>
            </a:pPr>
            <a:r>
              <a:rPr lang="es-UY" sz="1800" dirty="0">
                <a:solidFill>
                  <a:schemeClr val="accent1">
                    <a:lumMod val="75000"/>
                  </a:schemeClr>
                </a:solidFill>
              </a:rPr>
              <a:t>Consideración de la actuación del Directorio, integración y su remuneración</a:t>
            </a:r>
            <a:r>
              <a:rPr lang="es-UY" sz="1800" dirty="0" smtClean="0">
                <a:solidFill>
                  <a:schemeClr val="accent1">
                    <a:lumMod val="75000"/>
                  </a:schemeClr>
                </a:solidFill>
              </a:rPr>
              <a:t>.</a:t>
            </a:r>
          </a:p>
          <a:p>
            <a:pPr lvl="1">
              <a:spcBef>
                <a:spcPct val="0"/>
              </a:spcBef>
            </a:pPr>
            <a:endParaRPr lang="es-UY" sz="1800" dirty="0">
              <a:solidFill>
                <a:schemeClr val="accent1">
                  <a:lumMod val="75000"/>
                </a:schemeClr>
              </a:solidFill>
            </a:endParaRPr>
          </a:p>
          <a:p>
            <a:pPr lvl="1">
              <a:spcBef>
                <a:spcPct val="0"/>
              </a:spcBef>
            </a:pPr>
            <a:r>
              <a:rPr lang="es-UY" sz="1800" dirty="0">
                <a:solidFill>
                  <a:schemeClr val="accent1">
                    <a:lumMod val="75000"/>
                  </a:schemeClr>
                </a:solidFill>
              </a:rPr>
              <a:t>Consideración de la actuación de los miembros de la Comisión Fiscal, integración y su remuneración.</a:t>
            </a:r>
          </a:p>
          <a:p>
            <a:pPr lvl="1">
              <a:spcBef>
                <a:spcPct val="0"/>
              </a:spcBef>
            </a:pPr>
            <a:endParaRPr lang="es-UY" sz="1800" dirty="0">
              <a:solidFill>
                <a:schemeClr val="accent1">
                  <a:lumMod val="75000"/>
                </a:schemeClr>
              </a:solidFill>
            </a:endParaRPr>
          </a:p>
          <a:p>
            <a:pPr lvl="1">
              <a:spcBef>
                <a:spcPct val="0"/>
              </a:spcBef>
            </a:pPr>
            <a:r>
              <a:rPr lang="es-UY" sz="1800" dirty="0">
                <a:solidFill>
                  <a:schemeClr val="accent1">
                    <a:lumMod val="75000"/>
                  </a:schemeClr>
                </a:solidFill>
              </a:rPr>
              <a:t>Aprobación y designación Auditor Externo y Calificadora de Riesgo.</a:t>
            </a:r>
          </a:p>
          <a:p>
            <a:pPr lvl="1">
              <a:spcBef>
                <a:spcPct val="0"/>
              </a:spcBef>
            </a:pPr>
            <a:endParaRPr lang="es-UY" sz="1800" dirty="0">
              <a:solidFill>
                <a:schemeClr val="accent1">
                  <a:lumMod val="75000"/>
                </a:schemeClr>
              </a:solidFill>
            </a:endParaRPr>
          </a:p>
          <a:p>
            <a:pPr lvl="1">
              <a:spcBef>
                <a:spcPct val="0"/>
              </a:spcBef>
            </a:pPr>
            <a:endParaRPr lang="es-UY" sz="1800" dirty="0">
              <a:solidFill>
                <a:schemeClr val="accent1">
                  <a:lumMod val="75000"/>
                </a:schemeClr>
              </a:solidFill>
            </a:endParaRPr>
          </a:p>
          <a:p>
            <a:pPr lvl="1">
              <a:spcBef>
                <a:spcPct val="0"/>
              </a:spcBef>
            </a:pPr>
            <a:r>
              <a:rPr lang="es-UY" sz="1800" dirty="0">
                <a:solidFill>
                  <a:schemeClr val="accent1">
                    <a:lumMod val="75000"/>
                  </a:schemeClr>
                </a:solidFill>
              </a:rPr>
              <a:t>Designación del representante de los accionistas para firmar el acta.</a:t>
            </a:r>
          </a:p>
          <a:p>
            <a:endParaRPr lang="en-US" sz="2000" dirty="0">
              <a:solidFill>
                <a:schemeClr val="bg1"/>
              </a:solidFill>
            </a:endParaRPr>
          </a:p>
        </p:txBody>
      </p:sp>
      <p:pic>
        <p:nvPicPr>
          <p:cNvPr id="12" name="Imagen 11"/>
          <p:cNvPicPr>
            <a:picLocks noChangeAspect="1"/>
          </p:cNvPicPr>
          <p:nvPr/>
        </p:nvPicPr>
        <p:blipFill>
          <a:blip r:embed="rId2"/>
          <a:stretch>
            <a:fillRect/>
          </a:stretch>
        </p:blipFill>
        <p:spPr>
          <a:xfrm>
            <a:off x="8583665" y="365126"/>
            <a:ext cx="1563709" cy="959900"/>
          </a:xfrm>
          <a:custGeom>
            <a:avLst/>
            <a:gdLst>
              <a:gd name="connsiteX0" fmla="*/ 0 w 4636009"/>
              <a:gd name="connsiteY0" fmla="*/ 0 h 5032375"/>
              <a:gd name="connsiteX1" fmla="*/ 4636009 w 4636009"/>
              <a:gd name="connsiteY1" fmla="*/ 0 h 5032375"/>
              <a:gd name="connsiteX2" fmla="*/ 4636009 w 4636009"/>
              <a:gd name="connsiteY2" fmla="*/ 5032375 h 5032375"/>
              <a:gd name="connsiteX3" fmla="*/ 0 w 4636009"/>
              <a:gd name="connsiteY3" fmla="*/ 5032375 h 5032375"/>
            </a:gdLst>
            <a:ahLst/>
            <a:cxnLst>
              <a:cxn ang="0">
                <a:pos x="connsiteX0" y="connsiteY0"/>
              </a:cxn>
              <a:cxn ang="0">
                <a:pos x="connsiteX1" y="connsiteY1"/>
              </a:cxn>
              <a:cxn ang="0">
                <a:pos x="connsiteX2" y="connsiteY2"/>
              </a:cxn>
              <a:cxn ang="0">
                <a:pos x="connsiteX3" y="connsiteY3"/>
              </a:cxn>
            </a:cxnLst>
            <a:rect l="l" t="t" r="r" b="b"/>
            <a:pathLst>
              <a:path w="4636009" h="5032375">
                <a:moveTo>
                  <a:pt x="0" y="0"/>
                </a:moveTo>
                <a:lnTo>
                  <a:pt x="4636009" y="0"/>
                </a:lnTo>
                <a:lnTo>
                  <a:pt x="4636009" y="5032375"/>
                </a:lnTo>
                <a:lnTo>
                  <a:pt x="0" y="5032375"/>
                </a:lnTo>
                <a:close/>
              </a:path>
            </a:pathLst>
          </a:custGeom>
        </p:spPr>
      </p:pic>
    </p:spTree>
    <p:extLst>
      <p:ext uri="{BB962C8B-B14F-4D97-AF65-F5344CB8AC3E}">
        <p14:creationId xmlns:p14="http://schemas.microsoft.com/office/powerpoint/2010/main" val="2144794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LOGO VALENTINES-2">
            <a:extLst>
              <a:ext uri="{FF2B5EF4-FFF2-40B4-BE49-F238E27FC236}">
                <a16:creationId xmlns:a16="http://schemas.microsoft.com/office/drawing/2014/main" xmlns="" id="{A0CA55B9-9C6E-4814-9C30-B8D94B1868BD}"/>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7092985" y="2533549"/>
            <a:ext cx="4260814" cy="2609749"/>
          </a:xfrm>
          <a:prstGeom prst="rect">
            <a:avLst/>
          </a:prstGeom>
          <a:noFill/>
          <a:extLst>
            <a:ext uri="{909E8E84-426E-40DD-AFC4-6F175D3DCCD1}">
              <a14:hiddenFill xmlns:a14="http://schemas.microsoft.com/office/drawing/2010/main">
                <a:solidFill>
                  <a:srgbClr val="FFFFFF"/>
                </a:solidFill>
              </a14:hiddenFill>
            </a:ext>
          </a:extLst>
        </p:spPr>
      </p:pic>
      <p:sp>
        <p:nvSpPr>
          <p:cNvPr id="9" name="Freeform: Shape 8"/>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V="1">
            <a:off x="1" y="0"/>
            <a:ext cx="7539895" cy="6858000"/>
          </a:xfrm>
          <a:custGeom>
            <a:avLst/>
            <a:gdLst>
              <a:gd name="connsiteX0" fmla="*/ 7539895 w 7539895"/>
              <a:gd name="connsiteY0" fmla="*/ 6858000 h 6858000"/>
              <a:gd name="connsiteX1" fmla="*/ 0 w 7539895"/>
              <a:gd name="connsiteY1" fmla="*/ 6858000 h 6858000"/>
              <a:gd name="connsiteX2" fmla="*/ 0 w 7539895"/>
              <a:gd name="connsiteY2" fmla="*/ 0 h 6858000"/>
              <a:gd name="connsiteX3" fmla="*/ 4363741 w 7539895"/>
              <a:gd name="connsiteY3" fmla="*/ 0 h 6858000"/>
            </a:gdLst>
            <a:ahLst/>
            <a:cxnLst>
              <a:cxn ang="0">
                <a:pos x="connsiteX0" y="connsiteY0"/>
              </a:cxn>
              <a:cxn ang="0">
                <a:pos x="connsiteX1" y="connsiteY1"/>
              </a:cxn>
              <a:cxn ang="0">
                <a:pos x="connsiteX2" y="connsiteY2"/>
              </a:cxn>
              <a:cxn ang="0">
                <a:pos x="connsiteX3" y="connsiteY3"/>
              </a:cxn>
            </a:cxnLst>
            <a:rect l="l" t="t" r="r" b="b"/>
            <a:pathLst>
              <a:path w="7539895" h="6858000">
                <a:moveTo>
                  <a:pt x="7539895" y="6858000"/>
                </a:moveTo>
                <a:lnTo>
                  <a:pt x="0" y="6858000"/>
                </a:lnTo>
                <a:lnTo>
                  <a:pt x="0" y="0"/>
                </a:lnTo>
                <a:lnTo>
                  <a:pt x="4363741" y="0"/>
                </a:lnTo>
                <a:close/>
              </a:path>
            </a:pathLst>
          </a:cu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1" name="Freeform: Shape 10"/>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V="1">
            <a:off x="0" y="0"/>
            <a:ext cx="7092985" cy="6858000"/>
          </a:xfrm>
          <a:custGeom>
            <a:avLst/>
            <a:gdLst>
              <a:gd name="connsiteX0" fmla="*/ 7092985 w 7092985"/>
              <a:gd name="connsiteY0" fmla="*/ 6858000 h 6858000"/>
              <a:gd name="connsiteX1" fmla="*/ 0 w 7092985"/>
              <a:gd name="connsiteY1" fmla="*/ 6858000 h 6858000"/>
              <a:gd name="connsiteX2" fmla="*/ 0 w 7092985"/>
              <a:gd name="connsiteY2" fmla="*/ 0 h 6858000"/>
              <a:gd name="connsiteX3" fmla="*/ 3916831 w 7092985"/>
              <a:gd name="connsiteY3" fmla="*/ 0 h 6858000"/>
            </a:gdLst>
            <a:ahLst/>
            <a:cxnLst>
              <a:cxn ang="0">
                <a:pos x="connsiteX0" y="connsiteY0"/>
              </a:cxn>
              <a:cxn ang="0">
                <a:pos x="connsiteX1" y="connsiteY1"/>
              </a:cxn>
              <a:cxn ang="0">
                <a:pos x="connsiteX2" y="connsiteY2"/>
              </a:cxn>
              <a:cxn ang="0">
                <a:pos x="connsiteX3" y="connsiteY3"/>
              </a:cxn>
            </a:cxnLst>
            <a:rect l="l" t="t" r="r" b="b"/>
            <a:pathLst>
              <a:path w="7092985" h="6858000">
                <a:moveTo>
                  <a:pt x="7092985" y="6858000"/>
                </a:moveTo>
                <a:lnTo>
                  <a:pt x="0" y="6858000"/>
                </a:lnTo>
                <a:lnTo>
                  <a:pt x="0" y="0"/>
                </a:lnTo>
                <a:lnTo>
                  <a:pt x="3916831" y="0"/>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 name="Marcador de contenido 2"/>
          <p:cNvSpPr>
            <a:spLocks noGrp="1"/>
          </p:cNvSpPr>
          <p:nvPr>
            <p:ph idx="1"/>
          </p:nvPr>
        </p:nvSpPr>
        <p:spPr>
          <a:xfrm>
            <a:off x="838199" y="1825625"/>
            <a:ext cx="4128169" cy="3399518"/>
          </a:xfrm>
        </p:spPr>
        <p:txBody>
          <a:bodyPr>
            <a:normAutofit/>
          </a:bodyPr>
          <a:lstStyle/>
          <a:p>
            <a:pPr marL="0" indent="0" algn="ctr">
              <a:buNone/>
            </a:pPr>
            <a:r>
              <a:rPr lang="es-UY" sz="3200" b="1" dirty="0">
                <a:solidFill>
                  <a:schemeClr val="bg1"/>
                </a:solidFill>
              </a:rPr>
              <a:t>AREAFLIN S.A.</a:t>
            </a:r>
          </a:p>
          <a:p>
            <a:pPr marL="0" indent="0">
              <a:buNone/>
            </a:pPr>
            <a:endParaRPr lang="es-UY" sz="3200" b="1" dirty="0">
              <a:solidFill>
                <a:schemeClr val="bg1"/>
              </a:solidFill>
            </a:endParaRPr>
          </a:p>
          <a:p>
            <a:pPr marL="0" indent="0" algn="ctr">
              <a:buNone/>
            </a:pPr>
            <a:r>
              <a:rPr lang="es-UY" sz="3200" b="1" dirty="0">
                <a:solidFill>
                  <a:schemeClr val="bg1"/>
                </a:solidFill>
              </a:rPr>
              <a:t>ESTADOS FINANCIEROS 31/12/2016</a:t>
            </a:r>
          </a:p>
        </p:txBody>
      </p:sp>
    </p:spTree>
    <p:extLst>
      <p:ext uri="{BB962C8B-B14F-4D97-AF65-F5344CB8AC3E}">
        <p14:creationId xmlns:p14="http://schemas.microsoft.com/office/powerpoint/2010/main" val="11234470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Freeform: Shape 1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2"/>
            <a:ext cx="6693455" cy="1511306"/>
          </a:xfrm>
          <a:custGeom>
            <a:avLst/>
            <a:gdLst>
              <a:gd name="connsiteX0" fmla="*/ 2147981 w 6693455"/>
              <a:gd name="connsiteY0" fmla="*/ 0 h 1511306"/>
              <a:gd name="connsiteX1" fmla="*/ 6693455 w 6693455"/>
              <a:gd name="connsiteY1" fmla="*/ 0 h 1511306"/>
              <a:gd name="connsiteX2" fmla="*/ 5995838 w 6693455"/>
              <a:gd name="connsiteY2" fmla="*/ 1511301 h 1511306"/>
              <a:gd name="connsiteX3" fmla="*/ 2147982 w 6693455"/>
              <a:gd name="connsiteY3" fmla="*/ 1511301 h 1511306"/>
              <a:gd name="connsiteX4" fmla="*/ 2147982 w 6693455"/>
              <a:gd name="connsiteY4" fmla="*/ 1511304 h 1511306"/>
              <a:gd name="connsiteX5" fmla="*/ 680261 w 6693455"/>
              <a:gd name="connsiteY5" fmla="*/ 1511304 h 1511306"/>
              <a:gd name="connsiteX6" fmla="*/ 680261 w 6693455"/>
              <a:gd name="connsiteY6" fmla="*/ 1511306 h 1511306"/>
              <a:gd name="connsiteX7" fmla="*/ 0 w 6693455"/>
              <a:gd name="connsiteY7" fmla="*/ 1511306 h 1511306"/>
              <a:gd name="connsiteX8" fmla="*/ 0 w 6693455"/>
              <a:gd name="connsiteY8" fmla="*/ 2 h 1511306"/>
              <a:gd name="connsiteX9" fmla="*/ 680261 w 6693455"/>
              <a:gd name="connsiteY9" fmla="*/ 2 h 1511306"/>
              <a:gd name="connsiteX10" fmla="*/ 680261 w 6693455"/>
              <a:gd name="connsiteY10" fmla="*/ 2544 h 1511306"/>
              <a:gd name="connsiteX11" fmla="*/ 2147981 w 6693455"/>
              <a:gd name="connsiteY11" fmla="*/ 2544 h 1511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693455" h="1511306">
                <a:moveTo>
                  <a:pt x="2147981" y="0"/>
                </a:moveTo>
                <a:lnTo>
                  <a:pt x="6693455" y="0"/>
                </a:lnTo>
                <a:lnTo>
                  <a:pt x="5995838" y="1511301"/>
                </a:lnTo>
                <a:lnTo>
                  <a:pt x="2147982" y="1511301"/>
                </a:lnTo>
                <a:lnTo>
                  <a:pt x="2147982" y="1511304"/>
                </a:lnTo>
                <a:lnTo>
                  <a:pt x="680261" y="1511304"/>
                </a:lnTo>
                <a:lnTo>
                  <a:pt x="680261" y="1511306"/>
                </a:lnTo>
                <a:lnTo>
                  <a:pt x="0" y="1511306"/>
                </a:lnTo>
                <a:lnTo>
                  <a:pt x="0" y="2"/>
                </a:lnTo>
                <a:lnTo>
                  <a:pt x="680261" y="2"/>
                </a:lnTo>
                <a:lnTo>
                  <a:pt x="680261" y="2544"/>
                </a:lnTo>
                <a:lnTo>
                  <a:pt x="2147981" y="2544"/>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1691640"/>
            <a:ext cx="5931454" cy="5166360"/>
          </a:xfrm>
          <a:custGeom>
            <a:avLst/>
            <a:gdLst>
              <a:gd name="connsiteX0" fmla="*/ 0 w 5931454"/>
              <a:gd name="connsiteY0" fmla="*/ 0 h 5166360"/>
              <a:gd name="connsiteX1" fmla="*/ 5931454 w 5931454"/>
              <a:gd name="connsiteY1" fmla="*/ 0 h 5166360"/>
              <a:gd name="connsiteX2" fmla="*/ 3537575 w 5931454"/>
              <a:gd name="connsiteY2" fmla="*/ 5166360 h 5166360"/>
              <a:gd name="connsiteX3" fmla="*/ 0 w 5931454"/>
              <a:gd name="connsiteY3" fmla="*/ 5166360 h 5166360"/>
            </a:gdLst>
            <a:ahLst/>
            <a:cxnLst>
              <a:cxn ang="0">
                <a:pos x="connsiteX0" y="connsiteY0"/>
              </a:cxn>
              <a:cxn ang="0">
                <a:pos x="connsiteX1" y="connsiteY1"/>
              </a:cxn>
              <a:cxn ang="0">
                <a:pos x="connsiteX2" y="connsiteY2"/>
              </a:cxn>
              <a:cxn ang="0">
                <a:pos x="connsiteX3" y="connsiteY3"/>
              </a:cxn>
            </a:cxnLst>
            <a:rect l="l" t="t" r="r" b="b"/>
            <a:pathLst>
              <a:path w="5931454" h="5166360">
                <a:moveTo>
                  <a:pt x="0" y="0"/>
                </a:moveTo>
                <a:lnTo>
                  <a:pt x="5931454" y="0"/>
                </a:lnTo>
                <a:lnTo>
                  <a:pt x="3537575" y="5166360"/>
                </a:lnTo>
                <a:lnTo>
                  <a:pt x="0" y="5166360"/>
                </a:lnTo>
                <a:close/>
              </a:path>
            </a:pathLst>
          </a:custGeom>
          <a:solidFill>
            <a:schemeClr val="tx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7" name="Marcador de contenido 3"/>
          <p:cNvPicPr>
            <a:picLocks noChangeAspect="1"/>
          </p:cNvPicPr>
          <p:nvPr/>
        </p:nvPicPr>
        <p:blipFill>
          <a:blip r:embed="rId2"/>
          <a:stretch>
            <a:fillRect/>
          </a:stretch>
        </p:blipFill>
        <p:spPr>
          <a:xfrm>
            <a:off x="6087665" y="2601876"/>
            <a:ext cx="5190211" cy="3078241"/>
          </a:xfrm>
          <a:custGeom>
            <a:avLst/>
            <a:gdLst>
              <a:gd name="connsiteX0" fmla="*/ 0 w 4636009"/>
              <a:gd name="connsiteY0" fmla="*/ 0 h 5032375"/>
              <a:gd name="connsiteX1" fmla="*/ 4636009 w 4636009"/>
              <a:gd name="connsiteY1" fmla="*/ 0 h 5032375"/>
              <a:gd name="connsiteX2" fmla="*/ 4636009 w 4636009"/>
              <a:gd name="connsiteY2" fmla="*/ 5032375 h 5032375"/>
              <a:gd name="connsiteX3" fmla="*/ 0 w 4636009"/>
              <a:gd name="connsiteY3" fmla="*/ 5032375 h 5032375"/>
            </a:gdLst>
            <a:ahLst/>
            <a:cxnLst>
              <a:cxn ang="0">
                <a:pos x="connsiteX0" y="connsiteY0"/>
              </a:cxn>
              <a:cxn ang="0">
                <a:pos x="connsiteX1" y="connsiteY1"/>
              </a:cxn>
              <a:cxn ang="0">
                <a:pos x="connsiteX2" y="connsiteY2"/>
              </a:cxn>
              <a:cxn ang="0">
                <a:pos x="connsiteX3" y="connsiteY3"/>
              </a:cxn>
            </a:cxnLst>
            <a:rect l="l" t="t" r="r" b="b"/>
            <a:pathLst>
              <a:path w="4636009" h="5032375">
                <a:moveTo>
                  <a:pt x="0" y="0"/>
                </a:moveTo>
                <a:lnTo>
                  <a:pt x="4636009" y="0"/>
                </a:lnTo>
                <a:lnTo>
                  <a:pt x="4636009" y="5032375"/>
                </a:lnTo>
                <a:lnTo>
                  <a:pt x="0" y="5032375"/>
                </a:lnTo>
                <a:close/>
              </a:path>
            </a:pathLst>
          </a:custGeom>
        </p:spPr>
      </p:pic>
      <p:sp>
        <p:nvSpPr>
          <p:cNvPr id="2" name="Título 1"/>
          <p:cNvSpPr>
            <a:spLocks noGrp="1"/>
          </p:cNvSpPr>
          <p:nvPr>
            <p:ph type="title"/>
          </p:nvPr>
        </p:nvSpPr>
        <p:spPr>
          <a:xfrm>
            <a:off x="838200" y="365126"/>
            <a:ext cx="5340605" cy="1146176"/>
          </a:xfrm>
        </p:spPr>
        <p:txBody>
          <a:bodyPr>
            <a:normAutofit/>
          </a:bodyPr>
          <a:lstStyle/>
          <a:p>
            <a:r>
              <a:rPr lang="es-UY" b="1" dirty="0"/>
              <a:t>ACTIVOS</a:t>
            </a:r>
          </a:p>
        </p:txBody>
      </p:sp>
      <p:sp>
        <p:nvSpPr>
          <p:cNvPr id="9" name="Content Placeholder 8"/>
          <p:cNvSpPr>
            <a:spLocks noGrp="1"/>
          </p:cNvSpPr>
          <p:nvPr>
            <p:ph idx="1"/>
          </p:nvPr>
        </p:nvSpPr>
        <p:spPr>
          <a:xfrm>
            <a:off x="838200" y="2173288"/>
            <a:ext cx="3603171" cy="3639684"/>
          </a:xfrm>
        </p:spPr>
        <p:txBody>
          <a:bodyPr anchor="ctr">
            <a:normAutofit/>
          </a:bodyPr>
          <a:lstStyle/>
          <a:p>
            <a:pPr marL="0" indent="0">
              <a:buNone/>
            </a:pPr>
            <a:r>
              <a:rPr lang="en-US" sz="2000" dirty="0">
                <a:solidFill>
                  <a:schemeClr val="bg1"/>
                </a:solidFill>
              </a:rPr>
              <a:t>ESTADOS FINANCIEROS </a:t>
            </a:r>
          </a:p>
          <a:p>
            <a:pPr marL="0" indent="0">
              <a:buNone/>
            </a:pPr>
            <a:r>
              <a:rPr lang="en-US" sz="2000" dirty="0">
                <a:solidFill>
                  <a:schemeClr val="bg1"/>
                </a:solidFill>
              </a:rPr>
              <a:t>31/12/2016</a:t>
            </a:r>
          </a:p>
          <a:p>
            <a:pPr marL="0" indent="0">
              <a:buNone/>
            </a:pPr>
            <a:endParaRPr lang="en-US" sz="2000" dirty="0">
              <a:solidFill>
                <a:schemeClr val="bg1"/>
              </a:solidFill>
            </a:endParaRPr>
          </a:p>
          <a:p>
            <a:pPr marL="0" indent="0">
              <a:buNone/>
            </a:pPr>
            <a:r>
              <a:rPr lang="en-US" sz="2000" dirty="0">
                <a:solidFill>
                  <a:schemeClr val="bg1"/>
                </a:solidFill>
              </a:rPr>
              <a:t>(En dólares EEUU)</a:t>
            </a:r>
          </a:p>
          <a:p>
            <a:endParaRPr lang="en-US" sz="2000" dirty="0">
              <a:solidFill>
                <a:schemeClr val="bg1"/>
              </a:solidFill>
            </a:endParaRPr>
          </a:p>
        </p:txBody>
      </p:sp>
      <p:pic>
        <p:nvPicPr>
          <p:cNvPr id="12" name="Imagen 11"/>
          <p:cNvPicPr>
            <a:picLocks noChangeAspect="1"/>
          </p:cNvPicPr>
          <p:nvPr/>
        </p:nvPicPr>
        <p:blipFill>
          <a:blip r:embed="rId3"/>
          <a:stretch>
            <a:fillRect/>
          </a:stretch>
        </p:blipFill>
        <p:spPr>
          <a:xfrm>
            <a:off x="8583665" y="365126"/>
            <a:ext cx="1563709" cy="959900"/>
          </a:xfrm>
          <a:custGeom>
            <a:avLst/>
            <a:gdLst>
              <a:gd name="connsiteX0" fmla="*/ 0 w 4636009"/>
              <a:gd name="connsiteY0" fmla="*/ 0 h 5032375"/>
              <a:gd name="connsiteX1" fmla="*/ 4636009 w 4636009"/>
              <a:gd name="connsiteY1" fmla="*/ 0 h 5032375"/>
              <a:gd name="connsiteX2" fmla="*/ 4636009 w 4636009"/>
              <a:gd name="connsiteY2" fmla="*/ 5032375 h 5032375"/>
              <a:gd name="connsiteX3" fmla="*/ 0 w 4636009"/>
              <a:gd name="connsiteY3" fmla="*/ 5032375 h 5032375"/>
            </a:gdLst>
            <a:ahLst/>
            <a:cxnLst>
              <a:cxn ang="0">
                <a:pos x="connsiteX0" y="connsiteY0"/>
              </a:cxn>
              <a:cxn ang="0">
                <a:pos x="connsiteX1" y="connsiteY1"/>
              </a:cxn>
              <a:cxn ang="0">
                <a:pos x="connsiteX2" y="connsiteY2"/>
              </a:cxn>
              <a:cxn ang="0">
                <a:pos x="connsiteX3" y="connsiteY3"/>
              </a:cxn>
            </a:cxnLst>
            <a:rect l="l" t="t" r="r" b="b"/>
            <a:pathLst>
              <a:path w="4636009" h="5032375">
                <a:moveTo>
                  <a:pt x="0" y="0"/>
                </a:moveTo>
                <a:lnTo>
                  <a:pt x="4636009" y="0"/>
                </a:lnTo>
                <a:lnTo>
                  <a:pt x="4636009" y="5032375"/>
                </a:lnTo>
                <a:lnTo>
                  <a:pt x="0" y="5032375"/>
                </a:lnTo>
                <a:close/>
              </a:path>
            </a:pathLst>
          </a:custGeom>
        </p:spPr>
      </p:pic>
    </p:spTree>
    <p:extLst>
      <p:ext uri="{BB962C8B-B14F-4D97-AF65-F5344CB8AC3E}">
        <p14:creationId xmlns:p14="http://schemas.microsoft.com/office/powerpoint/2010/main" val="788334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Freeform: Shape 1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2"/>
            <a:ext cx="6693455" cy="1511306"/>
          </a:xfrm>
          <a:custGeom>
            <a:avLst/>
            <a:gdLst>
              <a:gd name="connsiteX0" fmla="*/ 2147981 w 6693455"/>
              <a:gd name="connsiteY0" fmla="*/ 0 h 1511306"/>
              <a:gd name="connsiteX1" fmla="*/ 6693455 w 6693455"/>
              <a:gd name="connsiteY1" fmla="*/ 0 h 1511306"/>
              <a:gd name="connsiteX2" fmla="*/ 5995838 w 6693455"/>
              <a:gd name="connsiteY2" fmla="*/ 1511301 h 1511306"/>
              <a:gd name="connsiteX3" fmla="*/ 2147982 w 6693455"/>
              <a:gd name="connsiteY3" fmla="*/ 1511301 h 1511306"/>
              <a:gd name="connsiteX4" fmla="*/ 2147982 w 6693455"/>
              <a:gd name="connsiteY4" fmla="*/ 1511304 h 1511306"/>
              <a:gd name="connsiteX5" fmla="*/ 680261 w 6693455"/>
              <a:gd name="connsiteY5" fmla="*/ 1511304 h 1511306"/>
              <a:gd name="connsiteX6" fmla="*/ 680261 w 6693455"/>
              <a:gd name="connsiteY6" fmla="*/ 1511306 h 1511306"/>
              <a:gd name="connsiteX7" fmla="*/ 0 w 6693455"/>
              <a:gd name="connsiteY7" fmla="*/ 1511306 h 1511306"/>
              <a:gd name="connsiteX8" fmla="*/ 0 w 6693455"/>
              <a:gd name="connsiteY8" fmla="*/ 2 h 1511306"/>
              <a:gd name="connsiteX9" fmla="*/ 680261 w 6693455"/>
              <a:gd name="connsiteY9" fmla="*/ 2 h 1511306"/>
              <a:gd name="connsiteX10" fmla="*/ 680261 w 6693455"/>
              <a:gd name="connsiteY10" fmla="*/ 2544 h 1511306"/>
              <a:gd name="connsiteX11" fmla="*/ 2147981 w 6693455"/>
              <a:gd name="connsiteY11" fmla="*/ 2544 h 1511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693455" h="1511306">
                <a:moveTo>
                  <a:pt x="2147981" y="0"/>
                </a:moveTo>
                <a:lnTo>
                  <a:pt x="6693455" y="0"/>
                </a:lnTo>
                <a:lnTo>
                  <a:pt x="5995838" y="1511301"/>
                </a:lnTo>
                <a:lnTo>
                  <a:pt x="2147982" y="1511301"/>
                </a:lnTo>
                <a:lnTo>
                  <a:pt x="2147982" y="1511304"/>
                </a:lnTo>
                <a:lnTo>
                  <a:pt x="680261" y="1511304"/>
                </a:lnTo>
                <a:lnTo>
                  <a:pt x="680261" y="1511306"/>
                </a:lnTo>
                <a:lnTo>
                  <a:pt x="0" y="1511306"/>
                </a:lnTo>
                <a:lnTo>
                  <a:pt x="0" y="2"/>
                </a:lnTo>
                <a:lnTo>
                  <a:pt x="680261" y="2"/>
                </a:lnTo>
                <a:lnTo>
                  <a:pt x="680261" y="2544"/>
                </a:lnTo>
                <a:lnTo>
                  <a:pt x="2147981" y="2544"/>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1691640"/>
            <a:ext cx="5931454" cy="5166360"/>
          </a:xfrm>
          <a:custGeom>
            <a:avLst/>
            <a:gdLst>
              <a:gd name="connsiteX0" fmla="*/ 0 w 5931454"/>
              <a:gd name="connsiteY0" fmla="*/ 0 h 5166360"/>
              <a:gd name="connsiteX1" fmla="*/ 5931454 w 5931454"/>
              <a:gd name="connsiteY1" fmla="*/ 0 h 5166360"/>
              <a:gd name="connsiteX2" fmla="*/ 3537575 w 5931454"/>
              <a:gd name="connsiteY2" fmla="*/ 5166360 h 5166360"/>
              <a:gd name="connsiteX3" fmla="*/ 0 w 5931454"/>
              <a:gd name="connsiteY3" fmla="*/ 5166360 h 5166360"/>
            </a:gdLst>
            <a:ahLst/>
            <a:cxnLst>
              <a:cxn ang="0">
                <a:pos x="connsiteX0" y="connsiteY0"/>
              </a:cxn>
              <a:cxn ang="0">
                <a:pos x="connsiteX1" y="connsiteY1"/>
              </a:cxn>
              <a:cxn ang="0">
                <a:pos x="connsiteX2" y="connsiteY2"/>
              </a:cxn>
              <a:cxn ang="0">
                <a:pos x="connsiteX3" y="connsiteY3"/>
              </a:cxn>
            </a:cxnLst>
            <a:rect l="l" t="t" r="r" b="b"/>
            <a:pathLst>
              <a:path w="5931454" h="5166360">
                <a:moveTo>
                  <a:pt x="0" y="0"/>
                </a:moveTo>
                <a:lnTo>
                  <a:pt x="5931454" y="0"/>
                </a:lnTo>
                <a:lnTo>
                  <a:pt x="3537575" y="5166360"/>
                </a:lnTo>
                <a:lnTo>
                  <a:pt x="0" y="5166360"/>
                </a:lnTo>
                <a:close/>
              </a:path>
            </a:pathLst>
          </a:custGeom>
          <a:solidFill>
            <a:schemeClr val="tx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7" name="Marcador de contenido 3"/>
          <p:cNvPicPr>
            <a:picLocks noChangeAspect="1"/>
          </p:cNvPicPr>
          <p:nvPr/>
        </p:nvPicPr>
        <p:blipFill>
          <a:blip r:embed="rId2"/>
          <a:stretch>
            <a:fillRect/>
          </a:stretch>
        </p:blipFill>
        <p:spPr>
          <a:xfrm>
            <a:off x="6222059" y="2636166"/>
            <a:ext cx="5190211" cy="3078241"/>
          </a:xfrm>
          <a:custGeom>
            <a:avLst/>
            <a:gdLst>
              <a:gd name="connsiteX0" fmla="*/ 0 w 4636009"/>
              <a:gd name="connsiteY0" fmla="*/ 0 h 5032375"/>
              <a:gd name="connsiteX1" fmla="*/ 4636009 w 4636009"/>
              <a:gd name="connsiteY1" fmla="*/ 0 h 5032375"/>
              <a:gd name="connsiteX2" fmla="*/ 4636009 w 4636009"/>
              <a:gd name="connsiteY2" fmla="*/ 5032375 h 5032375"/>
              <a:gd name="connsiteX3" fmla="*/ 0 w 4636009"/>
              <a:gd name="connsiteY3" fmla="*/ 5032375 h 5032375"/>
            </a:gdLst>
            <a:ahLst/>
            <a:cxnLst>
              <a:cxn ang="0">
                <a:pos x="connsiteX0" y="connsiteY0"/>
              </a:cxn>
              <a:cxn ang="0">
                <a:pos x="connsiteX1" y="connsiteY1"/>
              </a:cxn>
              <a:cxn ang="0">
                <a:pos x="connsiteX2" y="connsiteY2"/>
              </a:cxn>
              <a:cxn ang="0">
                <a:pos x="connsiteX3" y="connsiteY3"/>
              </a:cxn>
            </a:cxnLst>
            <a:rect l="l" t="t" r="r" b="b"/>
            <a:pathLst>
              <a:path w="4636009" h="5032375">
                <a:moveTo>
                  <a:pt x="0" y="0"/>
                </a:moveTo>
                <a:lnTo>
                  <a:pt x="4636009" y="0"/>
                </a:lnTo>
                <a:lnTo>
                  <a:pt x="4636009" y="5032375"/>
                </a:lnTo>
                <a:lnTo>
                  <a:pt x="0" y="5032375"/>
                </a:lnTo>
                <a:close/>
              </a:path>
            </a:pathLst>
          </a:custGeom>
        </p:spPr>
      </p:pic>
      <p:sp>
        <p:nvSpPr>
          <p:cNvPr id="2" name="Título 1"/>
          <p:cNvSpPr>
            <a:spLocks noGrp="1"/>
          </p:cNvSpPr>
          <p:nvPr>
            <p:ph type="title"/>
          </p:nvPr>
        </p:nvSpPr>
        <p:spPr>
          <a:xfrm>
            <a:off x="838200" y="365126"/>
            <a:ext cx="5340605" cy="1146176"/>
          </a:xfrm>
        </p:spPr>
        <p:txBody>
          <a:bodyPr>
            <a:normAutofit/>
          </a:bodyPr>
          <a:lstStyle/>
          <a:p>
            <a:r>
              <a:rPr lang="es-UY" b="1" dirty="0"/>
              <a:t>PASIVOS</a:t>
            </a:r>
          </a:p>
        </p:txBody>
      </p:sp>
      <p:sp>
        <p:nvSpPr>
          <p:cNvPr id="9" name="Content Placeholder 8"/>
          <p:cNvSpPr>
            <a:spLocks noGrp="1"/>
          </p:cNvSpPr>
          <p:nvPr>
            <p:ph idx="1"/>
          </p:nvPr>
        </p:nvSpPr>
        <p:spPr>
          <a:xfrm>
            <a:off x="838200" y="2173288"/>
            <a:ext cx="3603171" cy="3639684"/>
          </a:xfrm>
        </p:spPr>
        <p:txBody>
          <a:bodyPr anchor="ctr">
            <a:normAutofit/>
          </a:bodyPr>
          <a:lstStyle/>
          <a:p>
            <a:pPr marL="0" indent="0">
              <a:buNone/>
            </a:pPr>
            <a:r>
              <a:rPr lang="en-US" sz="2000" dirty="0">
                <a:solidFill>
                  <a:schemeClr val="bg1"/>
                </a:solidFill>
              </a:rPr>
              <a:t>ESTADOS FINANCIEROS </a:t>
            </a:r>
          </a:p>
          <a:p>
            <a:pPr marL="0" indent="0">
              <a:buNone/>
            </a:pPr>
            <a:r>
              <a:rPr lang="en-US" sz="2000" dirty="0">
                <a:solidFill>
                  <a:schemeClr val="bg1"/>
                </a:solidFill>
              </a:rPr>
              <a:t>31/12/2016</a:t>
            </a:r>
          </a:p>
          <a:p>
            <a:pPr marL="0" indent="0">
              <a:buNone/>
            </a:pPr>
            <a:endParaRPr lang="en-US" sz="2000" dirty="0">
              <a:solidFill>
                <a:schemeClr val="bg1"/>
              </a:solidFill>
            </a:endParaRPr>
          </a:p>
          <a:p>
            <a:pPr marL="0" indent="0">
              <a:buNone/>
            </a:pPr>
            <a:r>
              <a:rPr lang="en-US" sz="2000" dirty="0">
                <a:solidFill>
                  <a:schemeClr val="bg1"/>
                </a:solidFill>
              </a:rPr>
              <a:t>(En dólares EEUU)</a:t>
            </a:r>
          </a:p>
          <a:p>
            <a:endParaRPr lang="en-US" sz="2000" dirty="0">
              <a:solidFill>
                <a:schemeClr val="bg1"/>
              </a:solidFill>
            </a:endParaRPr>
          </a:p>
        </p:txBody>
      </p:sp>
      <p:pic>
        <p:nvPicPr>
          <p:cNvPr id="14" name="Imagen 13"/>
          <p:cNvPicPr>
            <a:picLocks noChangeAspect="1"/>
          </p:cNvPicPr>
          <p:nvPr/>
        </p:nvPicPr>
        <p:blipFill>
          <a:blip r:embed="rId3"/>
          <a:stretch>
            <a:fillRect/>
          </a:stretch>
        </p:blipFill>
        <p:spPr>
          <a:xfrm>
            <a:off x="8583665" y="365126"/>
            <a:ext cx="1563709" cy="959900"/>
          </a:xfrm>
          <a:custGeom>
            <a:avLst/>
            <a:gdLst>
              <a:gd name="connsiteX0" fmla="*/ 0 w 4636009"/>
              <a:gd name="connsiteY0" fmla="*/ 0 h 5032375"/>
              <a:gd name="connsiteX1" fmla="*/ 4636009 w 4636009"/>
              <a:gd name="connsiteY1" fmla="*/ 0 h 5032375"/>
              <a:gd name="connsiteX2" fmla="*/ 4636009 w 4636009"/>
              <a:gd name="connsiteY2" fmla="*/ 5032375 h 5032375"/>
              <a:gd name="connsiteX3" fmla="*/ 0 w 4636009"/>
              <a:gd name="connsiteY3" fmla="*/ 5032375 h 5032375"/>
            </a:gdLst>
            <a:ahLst/>
            <a:cxnLst>
              <a:cxn ang="0">
                <a:pos x="connsiteX0" y="connsiteY0"/>
              </a:cxn>
              <a:cxn ang="0">
                <a:pos x="connsiteX1" y="connsiteY1"/>
              </a:cxn>
              <a:cxn ang="0">
                <a:pos x="connsiteX2" y="connsiteY2"/>
              </a:cxn>
              <a:cxn ang="0">
                <a:pos x="connsiteX3" y="connsiteY3"/>
              </a:cxn>
            </a:cxnLst>
            <a:rect l="l" t="t" r="r" b="b"/>
            <a:pathLst>
              <a:path w="4636009" h="5032375">
                <a:moveTo>
                  <a:pt x="0" y="0"/>
                </a:moveTo>
                <a:lnTo>
                  <a:pt x="4636009" y="0"/>
                </a:lnTo>
                <a:lnTo>
                  <a:pt x="4636009" y="5032375"/>
                </a:lnTo>
                <a:lnTo>
                  <a:pt x="0" y="5032375"/>
                </a:lnTo>
                <a:close/>
              </a:path>
            </a:pathLst>
          </a:custGeom>
        </p:spPr>
      </p:pic>
    </p:spTree>
    <p:extLst>
      <p:ext uri="{BB962C8B-B14F-4D97-AF65-F5344CB8AC3E}">
        <p14:creationId xmlns:p14="http://schemas.microsoft.com/office/powerpoint/2010/main" val="38912353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Freeform: Shape 1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2"/>
            <a:ext cx="6693455" cy="1511306"/>
          </a:xfrm>
          <a:custGeom>
            <a:avLst/>
            <a:gdLst>
              <a:gd name="connsiteX0" fmla="*/ 2147981 w 6693455"/>
              <a:gd name="connsiteY0" fmla="*/ 0 h 1511306"/>
              <a:gd name="connsiteX1" fmla="*/ 6693455 w 6693455"/>
              <a:gd name="connsiteY1" fmla="*/ 0 h 1511306"/>
              <a:gd name="connsiteX2" fmla="*/ 5995838 w 6693455"/>
              <a:gd name="connsiteY2" fmla="*/ 1511301 h 1511306"/>
              <a:gd name="connsiteX3" fmla="*/ 2147982 w 6693455"/>
              <a:gd name="connsiteY3" fmla="*/ 1511301 h 1511306"/>
              <a:gd name="connsiteX4" fmla="*/ 2147982 w 6693455"/>
              <a:gd name="connsiteY4" fmla="*/ 1511304 h 1511306"/>
              <a:gd name="connsiteX5" fmla="*/ 680261 w 6693455"/>
              <a:gd name="connsiteY5" fmla="*/ 1511304 h 1511306"/>
              <a:gd name="connsiteX6" fmla="*/ 680261 w 6693455"/>
              <a:gd name="connsiteY6" fmla="*/ 1511306 h 1511306"/>
              <a:gd name="connsiteX7" fmla="*/ 0 w 6693455"/>
              <a:gd name="connsiteY7" fmla="*/ 1511306 h 1511306"/>
              <a:gd name="connsiteX8" fmla="*/ 0 w 6693455"/>
              <a:gd name="connsiteY8" fmla="*/ 2 h 1511306"/>
              <a:gd name="connsiteX9" fmla="*/ 680261 w 6693455"/>
              <a:gd name="connsiteY9" fmla="*/ 2 h 1511306"/>
              <a:gd name="connsiteX10" fmla="*/ 680261 w 6693455"/>
              <a:gd name="connsiteY10" fmla="*/ 2544 h 1511306"/>
              <a:gd name="connsiteX11" fmla="*/ 2147981 w 6693455"/>
              <a:gd name="connsiteY11" fmla="*/ 2544 h 1511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693455" h="1511306">
                <a:moveTo>
                  <a:pt x="2147981" y="0"/>
                </a:moveTo>
                <a:lnTo>
                  <a:pt x="6693455" y="0"/>
                </a:lnTo>
                <a:lnTo>
                  <a:pt x="5995838" y="1511301"/>
                </a:lnTo>
                <a:lnTo>
                  <a:pt x="2147982" y="1511301"/>
                </a:lnTo>
                <a:lnTo>
                  <a:pt x="2147982" y="1511304"/>
                </a:lnTo>
                <a:lnTo>
                  <a:pt x="680261" y="1511304"/>
                </a:lnTo>
                <a:lnTo>
                  <a:pt x="680261" y="1511306"/>
                </a:lnTo>
                <a:lnTo>
                  <a:pt x="0" y="1511306"/>
                </a:lnTo>
                <a:lnTo>
                  <a:pt x="0" y="2"/>
                </a:lnTo>
                <a:lnTo>
                  <a:pt x="680261" y="2"/>
                </a:lnTo>
                <a:lnTo>
                  <a:pt x="680261" y="2544"/>
                </a:lnTo>
                <a:lnTo>
                  <a:pt x="2147981" y="2544"/>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1691640"/>
            <a:ext cx="5931454" cy="5166360"/>
          </a:xfrm>
          <a:custGeom>
            <a:avLst/>
            <a:gdLst>
              <a:gd name="connsiteX0" fmla="*/ 0 w 5931454"/>
              <a:gd name="connsiteY0" fmla="*/ 0 h 5166360"/>
              <a:gd name="connsiteX1" fmla="*/ 5931454 w 5931454"/>
              <a:gd name="connsiteY1" fmla="*/ 0 h 5166360"/>
              <a:gd name="connsiteX2" fmla="*/ 3537575 w 5931454"/>
              <a:gd name="connsiteY2" fmla="*/ 5166360 h 5166360"/>
              <a:gd name="connsiteX3" fmla="*/ 0 w 5931454"/>
              <a:gd name="connsiteY3" fmla="*/ 5166360 h 5166360"/>
            </a:gdLst>
            <a:ahLst/>
            <a:cxnLst>
              <a:cxn ang="0">
                <a:pos x="connsiteX0" y="connsiteY0"/>
              </a:cxn>
              <a:cxn ang="0">
                <a:pos x="connsiteX1" y="connsiteY1"/>
              </a:cxn>
              <a:cxn ang="0">
                <a:pos x="connsiteX2" y="connsiteY2"/>
              </a:cxn>
              <a:cxn ang="0">
                <a:pos x="connsiteX3" y="connsiteY3"/>
              </a:cxn>
            </a:cxnLst>
            <a:rect l="l" t="t" r="r" b="b"/>
            <a:pathLst>
              <a:path w="5931454" h="5166360">
                <a:moveTo>
                  <a:pt x="0" y="0"/>
                </a:moveTo>
                <a:lnTo>
                  <a:pt x="5931454" y="0"/>
                </a:lnTo>
                <a:lnTo>
                  <a:pt x="3537575" y="5166360"/>
                </a:lnTo>
                <a:lnTo>
                  <a:pt x="0" y="5166360"/>
                </a:lnTo>
                <a:close/>
              </a:path>
            </a:pathLst>
          </a:custGeom>
          <a:solidFill>
            <a:schemeClr val="tx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7" name="Marcador de contenido 3"/>
          <p:cNvPicPr>
            <a:picLocks noChangeAspect="1"/>
          </p:cNvPicPr>
          <p:nvPr/>
        </p:nvPicPr>
        <p:blipFill>
          <a:blip r:embed="rId2"/>
          <a:stretch>
            <a:fillRect/>
          </a:stretch>
        </p:blipFill>
        <p:spPr>
          <a:xfrm>
            <a:off x="6178805" y="2320928"/>
            <a:ext cx="5367871" cy="2823840"/>
          </a:xfrm>
          <a:custGeom>
            <a:avLst/>
            <a:gdLst>
              <a:gd name="connsiteX0" fmla="*/ 0 w 4636009"/>
              <a:gd name="connsiteY0" fmla="*/ 0 h 5032375"/>
              <a:gd name="connsiteX1" fmla="*/ 4636009 w 4636009"/>
              <a:gd name="connsiteY1" fmla="*/ 0 h 5032375"/>
              <a:gd name="connsiteX2" fmla="*/ 4636009 w 4636009"/>
              <a:gd name="connsiteY2" fmla="*/ 5032375 h 5032375"/>
              <a:gd name="connsiteX3" fmla="*/ 0 w 4636009"/>
              <a:gd name="connsiteY3" fmla="*/ 5032375 h 5032375"/>
            </a:gdLst>
            <a:ahLst/>
            <a:cxnLst>
              <a:cxn ang="0">
                <a:pos x="connsiteX0" y="connsiteY0"/>
              </a:cxn>
              <a:cxn ang="0">
                <a:pos x="connsiteX1" y="connsiteY1"/>
              </a:cxn>
              <a:cxn ang="0">
                <a:pos x="connsiteX2" y="connsiteY2"/>
              </a:cxn>
              <a:cxn ang="0">
                <a:pos x="connsiteX3" y="connsiteY3"/>
              </a:cxn>
            </a:cxnLst>
            <a:rect l="l" t="t" r="r" b="b"/>
            <a:pathLst>
              <a:path w="4636009" h="5032375">
                <a:moveTo>
                  <a:pt x="0" y="0"/>
                </a:moveTo>
                <a:lnTo>
                  <a:pt x="4636009" y="0"/>
                </a:lnTo>
                <a:lnTo>
                  <a:pt x="4636009" y="5032375"/>
                </a:lnTo>
                <a:lnTo>
                  <a:pt x="0" y="5032375"/>
                </a:lnTo>
                <a:close/>
              </a:path>
            </a:pathLst>
          </a:custGeom>
        </p:spPr>
      </p:pic>
      <p:sp>
        <p:nvSpPr>
          <p:cNvPr id="2" name="Título 1"/>
          <p:cNvSpPr>
            <a:spLocks noGrp="1"/>
          </p:cNvSpPr>
          <p:nvPr>
            <p:ph type="title"/>
          </p:nvPr>
        </p:nvSpPr>
        <p:spPr>
          <a:xfrm>
            <a:off x="838200" y="365126"/>
            <a:ext cx="5340605" cy="1146176"/>
          </a:xfrm>
        </p:spPr>
        <p:txBody>
          <a:bodyPr>
            <a:normAutofit/>
          </a:bodyPr>
          <a:lstStyle/>
          <a:p>
            <a:r>
              <a:rPr lang="es-UY" b="1" dirty="0"/>
              <a:t>PATRIMONIO</a:t>
            </a:r>
          </a:p>
        </p:txBody>
      </p:sp>
      <p:sp>
        <p:nvSpPr>
          <p:cNvPr id="9" name="Content Placeholder 8"/>
          <p:cNvSpPr>
            <a:spLocks noGrp="1"/>
          </p:cNvSpPr>
          <p:nvPr>
            <p:ph idx="1"/>
          </p:nvPr>
        </p:nvSpPr>
        <p:spPr>
          <a:xfrm>
            <a:off x="838200" y="2173288"/>
            <a:ext cx="3603171" cy="3639684"/>
          </a:xfrm>
        </p:spPr>
        <p:txBody>
          <a:bodyPr anchor="ctr">
            <a:normAutofit/>
          </a:bodyPr>
          <a:lstStyle/>
          <a:p>
            <a:pPr marL="0" indent="0">
              <a:buNone/>
            </a:pPr>
            <a:r>
              <a:rPr lang="en-US" sz="2000" dirty="0">
                <a:solidFill>
                  <a:schemeClr val="bg1"/>
                </a:solidFill>
              </a:rPr>
              <a:t>ESTADOS FINANCIEROS </a:t>
            </a:r>
          </a:p>
          <a:p>
            <a:pPr marL="0" indent="0">
              <a:buNone/>
            </a:pPr>
            <a:r>
              <a:rPr lang="en-US" sz="2000" dirty="0">
                <a:solidFill>
                  <a:schemeClr val="bg1"/>
                </a:solidFill>
              </a:rPr>
              <a:t>31/12/2016</a:t>
            </a:r>
          </a:p>
          <a:p>
            <a:pPr marL="0" indent="0">
              <a:buNone/>
            </a:pPr>
            <a:endParaRPr lang="en-US" sz="2000" dirty="0">
              <a:solidFill>
                <a:schemeClr val="bg1"/>
              </a:solidFill>
            </a:endParaRPr>
          </a:p>
          <a:p>
            <a:pPr marL="0" indent="0">
              <a:buNone/>
            </a:pPr>
            <a:r>
              <a:rPr lang="en-US" sz="2000" dirty="0">
                <a:solidFill>
                  <a:schemeClr val="bg1"/>
                </a:solidFill>
              </a:rPr>
              <a:t>(En dólares EEUU y pesos Uruguayos)</a:t>
            </a:r>
          </a:p>
          <a:p>
            <a:endParaRPr lang="en-US" sz="2000" dirty="0">
              <a:solidFill>
                <a:schemeClr val="bg1"/>
              </a:solidFill>
            </a:endParaRPr>
          </a:p>
        </p:txBody>
      </p:sp>
      <p:pic>
        <p:nvPicPr>
          <p:cNvPr id="16" name="Imagen 15"/>
          <p:cNvPicPr>
            <a:picLocks noChangeAspect="1"/>
          </p:cNvPicPr>
          <p:nvPr/>
        </p:nvPicPr>
        <p:blipFill>
          <a:blip r:embed="rId3"/>
          <a:stretch>
            <a:fillRect/>
          </a:stretch>
        </p:blipFill>
        <p:spPr>
          <a:xfrm>
            <a:off x="8583665" y="365126"/>
            <a:ext cx="1563709" cy="959900"/>
          </a:xfrm>
          <a:custGeom>
            <a:avLst/>
            <a:gdLst>
              <a:gd name="connsiteX0" fmla="*/ 0 w 4636009"/>
              <a:gd name="connsiteY0" fmla="*/ 0 h 5032375"/>
              <a:gd name="connsiteX1" fmla="*/ 4636009 w 4636009"/>
              <a:gd name="connsiteY1" fmla="*/ 0 h 5032375"/>
              <a:gd name="connsiteX2" fmla="*/ 4636009 w 4636009"/>
              <a:gd name="connsiteY2" fmla="*/ 5032375 h 5032375"/>
              <a:gd name="connsiteX3" fmla="*/ 0 w 4636009"/>
              <a:gd name="connsiteY3" fmla="*/ 5032375 h 5032375"/>
            </a:gdLst>
            <a:ahLst/>
            <a:cxnLst>
              <a:cxn ang="0">
                <a:pos x="connsiteX0" y="connsiteY0"/>
              </a:cxn>
              <a:cxn ang="0">
                <a:pos x="connsiteX1" y="connsiteY1"/>
              </a:cxn>
              <a:cxn ang="0">
                <a:pos x="connsiteX2" y="connsiteY2"/>
              </a:cxn>
              <a:cxn ang="0">
                <a:pos x="connsiteX3" y="connsiteY3"/>
              </a:cxn>
            </a:cxnLst>
            <a:rect l="l" t="t" r="r" b="b"/>
            <a:pathLst>
              <a:path w="4636009" h="5032375">
                <a:moveTo>
                  <a:pt x="0" y="0"/>
                </a:moveTo>
                <a:lnTo>
                  <a:pt x="4636009" y="0"/>
                </a:lnTo>
                <a:lnTo>
                  <a:pt x="4636009" y="5032375"/>
                </a:lnTo>
                <a:lnTo>
                  <a:pt x="0" y="5032375"/>
                </a:lnTo>
                <a:close/>
              </a:path>
            </a:pathLst>
          </a:custGeom>
        </p:spPr>
      </p:pic>
    </p:spTree>
    <p:extLst>
      <p:ext uri="{BB962C8B-B14F-4D97-AF65-F5344CB8AC3E}">
        <p14:creationId xmlns:p14="http://schemas.microsoft.com/office/powerpoint/2010/main" val="32842898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Freeform: Shape 26"/>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2"/>
            <a:ext cx="6693455" cy="1511306"/>
          </a:xfrm>
          <a:custGeom>
            <a:avLst/>
            <a:gdLst>
              <a:gd name="connsiteX0" fmla="*/ 2147981 w 6693455"/>
              <a:gd name="connsiteY0" fmla="*/ 0 h 1511306"/>
              <a:gd name="connsiteX1" fmla="*/ 6693455 w 6693455"/>
              <a:gd name="connsiteY1" fmla="*/ 0 h 1511306"/>
              <a:gd name="connsiteX2" fmla="*/ 5995838 w 6693455"/>
              <a:gd name="connsiteY2" fmla="*/ 1511301 h 1511306"/>
              <a:gd name="connsiteX3" fmla="*/ 2147982 w 6693455"/>
              <a:gd name="connsiteY3" fmla="*/ 1511301 h 1511306"/>
              <a:gd name="connsiteX4" fmla="*/ 2147982 w 6693455"/>
              <a:gd name="connsiteY4" fmla="*/ 1511304 h 1511306"/>
              <a:gd name="connsiteX5" fmla="*/ 680261 w 6693455"/>
              <a:gd name="connsiteY5" fmla="*/ 1511304 h 1511306"/>
              <a:gd name="connsiteX6" fmla="*/ 680261 w 6693455"/>
              <a:gd name="connsiteY6" fmla="*/ 1511306 h 1511306"/>
              <a:gd name="connsiteX7" fmla="*/ 0 w 6693455"/>
              <a:gd name="connsiteY7" fmla="*/ 1511306 h 1511306"/>
              <a:gd name="connsiteX8" fmla="*/ 0 w 6693455"/>
              <a:gd name="connsiteY8" fmla="*/ 2 h 1511306"/>
              <a:gd name="connsiteX9" fmla="*/ 680261 w 6693455"/>
              <a:gd name="connsiteY9" fmla="*/ 2 h 1511306"/>
              <a:gd name="connsiteX10" fmla="*/ 680261 w 6693455"/>
              <a:gd name="connsiteY10" fmla="*/ 2544 h 1511306"/>
              <a:gd name="connsiteX11" fmla="*/ 2147981 w 6693455"/>
              <a:gd name="connsiteY11" fmla="*/ 2544 h 1511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693455" h="1511306">
                <a:moveTo>
                  <a:pt x="2147981" y="0"/>
                </a:moveTo>
                <a:lnTo>
                  <a:pt x="6693455" y="0"/>
                </a:lnTo>
                <a:lnTo>
                  <a:pt x="5995838" y="1511301"/>
                </a:lnTo>
                <a:lnTo>
                  <a:pt x="2147982" y="1511301"/>
                </a:lnTo>
                <a:lnTo>
                  <a:pt x="2147982" y="1511304"/>
                </a:lnTo>
                <a:lnTo>
                  <a:pt x="680261" y="1511304"/>
                </a:lnTo>
                <a:lnTo>
                  <a:pt x="680261" y="1511306"/>
                </a:lnTo>
                <a:lnTo>
                  <a:pt x="0" y="1511306"/>
                </a:lnTo>
                <a:lnTo>
                  <a:pt x="0" y="2"/>
                </a:lnTo>
                <a:lnTo>
                  <a:pt x="680261" y="2"/>
                </a:lnTo>
                <a:lnTo>
                  <a:pt x="680261" y="2544"/>
                </a:lnTo>
                <a:lnTo>
                  <a:pt x="2147981" y="2544"/>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Freeform: Shape 28"/>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1691640"/>
            <a:ext cx="5931454" cy="5166360"/>
          </a:xfrm>
          <a:custGeom>
            <a:avLst/>
            <a:gdLst>
              <a:gd name="connsiteX0" fmla="*/ 0 w 5931454"/>
              <a:gd name="connsiteY0" fmla="*/ 0 h 5166360"/>
              <a:gd name="connsiteX1" fmla="*/ 5931454 w 5931454"/>
              <a:gd name="connsiteY1" fmla="*/ 0 h 5166360"/>
              <a:gd name="connsiteX2" fmla="*/ 3537575 w 5931454"/>
              <a:gd name="connsiteY2" fmla="*/ 5166360 h 5166360"/>
              <a:gd name="connsiteX3" fmla="*/ 0 w 5931454"/>
              <a:gd name="connsiteY3" fmla="*/ 5166360 h 5166360"/>
            </a:gdLst>
            <a:ahLst/>
            <a:cxnLst>
              <a:cxn ang="0">
                <a:pos x="connsiteX0" y="connsiteY0"/>
              </a:cxn>
              <a:cxn ang="0">
                <a:pos x="connsiteX1" y="connsiteY1"/>
              </a:cxn>
              <a:cxn ang="0">
                <a:pos x="connsiteX2" y="connsiteY2"/>
              </a:cxn>
              <a:cxn ang="0">
                <a:pos x="connsiteX3" y="connsiteY3"/>
              </a:cxn>
            </a:cxnLst>
            <a:rect l="l" t="t" r="r" b="b"/>
            <a:pathLst>
              <a:path w="5931454" h="5166360">
                <a:moveTo>
                  <a:pt x="0" y="0"/>
                </a:moveTo>
                <a:lnTo>
                  <a:pt x="5931454" y="0"/>
                </a:lnTo>
                <a:lnTo>
                  <a:pt x="3537575" y="5166360"/>
                </a:lnTo>
                <a:lnTo>
                  <a:pt x="0" y="5166360"/>
                </a:lnTo>
                <a:close/>
              </a:path>
            </a:pathLst>
          </a:custGeom>
          <a:solidFill>
            <a:schemeClr val="tx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5" name="Imagen 4"/>
          <p:cNvPicPr>
            <a:picLocks noChangeAspect="1"/>
          </p:cNvPicPr>
          <p:nvPr/>
        </p:nvPicPr>
        <p:blipFill>
          <a:blip r:embed="rId2"/>
          <a:stretch>
            <a:fillRect/>
          </a:stretch>
        </p:blipFill>
        <p:spPr>
          <a:xfrm>
            <a:off x="5367575" y="2173288"/>
            <a:ext cx="6725701" cy="4095841"/>
          </a:xfrm>
          <a:custGeom>
            <a:avLst/>
            <a:gdLst>
              <a:gd name="connsiteX0" fmla="*/ 0 w 4636009"/>
              <a:gd name="connsiteY0" fmla="*/ 0 h 5032375"/>
              <a:gd name="connsiteX1" fmla="*/ 4636009 w 4636009"/>
              <a:gd name="connsiteY1" fmla="*/ 0 h 5032375"/>
              <a:gd name="connsiteX2" fmla="*/ 4636009 w 4636009"/>
              <a:gd name="connsiteY2" fmla="*/ 5032375 h 5032375"/>
              <a:gd name="connsiteX3" fmla="*/ 0 w 4636009"/>
              <a:gd name="connsiteY3" fmla="*/ 5032375 h 5032375"/>
            </a:gdLst>
            <a:ahLst/>
            <a:cxnLst>
              <a:cxn ang="0">
                <a:pos x="connsiteX0" y="connsiteY0"/>
              </a:cxn>
              <a:cxn ang="0">
                <a:pos x="connsiteX1" y="connsiteY1"/>
              </a:cxn>
              <a:cxn ang="0">
                <a:pos x="connsiteX2" y="connsiteY2"/>
              </a:cxn>
              <a:cxn ang="0">
                <a:pos x="connsiteX3" y="connsiteY3"/>
              </a:cxn>
            </a:cxnLst>
            <a:rect l="l" t="t" r="r" b="b"/>
            <a:pathLst>
              <a:path w="4636009" h="5032375">
                <a:moveTo>
                  <a:pt x="0" y="0"/>
                </a:moveTo>
                <a:lnTo>
                  <a:pt x="4636009" y="0"/>
                </a:lnTo>
                <a:lnTo>
                  <a:pt x="4636009" y="5032375"/>
                </a:lnTo>
                <a:lnTo>
                  <a:pt x="0" y="5032375"/>
                </a:lnTo>
                <a:close/>
              </a:path>
            </a:pathLst>
          </a:custGeom>
        </p:spPr>
      </p:pic>
      <p:sp>
        <p:nvSpPr>
          <p:cNvPr id="2" name="Título 1"/>
          <p:cNvSpPr>
            <a:spLocks noGrp="1"/>
          </p:cNvSpPr>
          <p:nvPr>
            <p:ph type="title"/>
          </p:nvPr>
        </p:nvSpPr>
        <p:spPr>
          <a:xfrm>
            <a:off x="838200" y="365126"/>
            <a:ext cx="5340605" cy="1146176"/>
          </a:xfrm>
        </p:spPr>
        <p:txBody>
          <a:bodyPr>
            <a:normAutofit/>
          </a:bodyPr>
          <a:lstStyle/>
          <a:p>
            <a:pPr>
              <a:lnSpc>
                <a:spcPct val="80000"/>
              </a:lnSpc>
            </a:pPr>
            <a:r>
              <a:rPr lang="es-UY" sz="4100" b="1" dirty="0"/>
              <a:t>EVOLUCIÓN DEL PATRIMONIO</a:t>
            </a:r>
          </a:p>
        </p:txBody>
      </p:sp>
      <p:sp>
        <p:nvSpPr>
          <p:cNvPr id="9" name="Content Placeholder 8"/>
          <p:cNvSpPr>
            <a:spLocks noGrp="1"/>
          </p:cNvSpPr>
          <p:nvPr>
            <p:ph idx="1"/>
          </p:nvPr>
        </p:nvSpPr>
        <p:spPr>
          <a:xfrm>
            <a:off x="838200" y="2173288"/>
            <a:ext cx="3603171" cy="3639684"/>
          </a:xfrm>
        </p:spPr>
        <p:txBody>
          <a:bodyPr anchor="ctr">
            <a:normAutofit/>
          </a:bodyPr>
          <a:lstStyle/>
          <a:p>
            <a:pPr marL="0" indent="0">
              <a:buNone/>
            </a:pPr>
            <a:r>
              <a:rPr lang="en-US" sz="2000" dirty="0">
                <a:solidFill>
                  <a:schemeClr val="bg1"/>
                </a:solidFill>
              </a:rPr>
              <a:t>ESTADOS FINANCIEROS </a:t>
            </a:r>
          </a:p>
          <a:p>
            <a:pPr marL="0" indent="0">
              <a:buNone/>
            </a:pPr>
            <a:r>
              <a:rPr lang="en-US" sz="2000" dirty="0">
                <a:solidFill>
                  <a:schemeClr val="bg1"/>
                </a:solidFill>
              </a:rPr>
              <a:t>31/12/2016</a:t>
            </a:r>
          </a:p>
          <a:p>
            <a:pPr marL="0" indent="0">
              <a:buNone/>
            </a:pPr>
            <a:endParaRPr lang="en-US" sz="2000" dirty="0">
              <a:solidFill>
                <a:schemeClr val="bg1"/>
              </a:solidFill>
            </a:endParaRPr>
          </a:p>
          <a:p>
            <a:pPr marL="0" indent="0">
              <a:buNone/>
            </a:pPr>
            <a:r>
              <a:rPr lang="en-US" sz="2000" dirty="0">
                <a:solidFill>
                  <a:schemeClr val="bg1"/>
                </a:solidFill>
              </a:rPr>
              <a:t>(En dólares EEUU)</a:t>
            </a:r>
          </a:p>
          <a:p>
            <a:endParaRPr lang="en-US" sz="2000" dirty="0">
              <a:solidFill>
                <a:schemeClr val="bg1"/>
              </a:solidFill>
            </a:endParaRPr>
          </a:p>
        </p:txBody>
      </p:sp>
      <p:pic>
        <p:nvPicPr>
          <p:cNvPr id="16" name="Imagen 15"/>
          <p:cNvPicPr>
            <a:picLocks noChangeAspect="1"/>
          </p:cNvPicPr>
          <p:nvPr/>
        </p:nvPicPr>
        <p:blipFill>
          <a:blip r:embed="rId3"/>
          <a:stretch>
            <a:fillRect/>
          </a:stretch>
        </p:blipFill>
        <p:spPr>
          <a:xfrm>
            <a:off x="8583665" y="365126"/>
            <a:ext cx="1563709" cy="959900"/>
          </a:xfrm>
          <a:custGeom>
            <a:avLst/>
            <a:gdLst>
              <a:gd name="connsiteX0" fmla="*/ 0 w 4636009"/>
              <a:gd name="connsiteY0" fmla="*/ 0 h 5032375"/>
              <a:gd name="connsiteX1" fmla="*/ 4636009 w 4636009"/>
              <a:gd name="connsiteY1" fmla="*/ 0 h 5032375"/>
              <a:gd name="connsiteX2" fmla="*/ 4636009 w 4636009"/>
              <a:gd name="connsiteY2" fmla="*/ 5032375 h 5032375"/>
              <a:gd name="connsiteX3" fmla="*/ 0 w 4636009"/>
              <a:gd name="connsiteY3" fmla="*/ 5032375 h 5032375"/>
            </a:gdLst>
            <a:ahLst/>
            <a:cxnLst>
              <a:cxn ang="0">
                <a:pos x="connsiteX0" y="connsiteY0"/>
              </a:cxn>
              <a:cxn ang="0">
                <a:pos x="connsiteX1" y="connsiteY1"/>
              </a:cxn>
              <a:cxn ang="0">
                <a:pos x="connsiteX2" y="connsiteY2"/>
              </a:cxn>
              <a:cxn ang="0">
                <a:pos x="connsiteX3" y="connsiteY3"/>
              </a:cxn>
            </a:cxnLst>
            <a:rect l="l" t="t" r="r" b="b"/>
            <a:pathLst>
              <a:path w="4636009" h="5032375">
                <a:moveTo>
                  <a:pt x="0" y="0"/>
                </a:moveTo>
                <a:lnTo>
                  <a:pt x="4636009" y="0"/>
                </a:lnTo>
                <a:lnTo>
                  <a:pt x="4636009" y="5032375"/>
                </a:lnTo>
                <a:lnTo>
                  <a:pt x="0" y="5032375"/>
                </a:lnTo>
                <a:close/>
              </a:path>
            </a:pathLst>
          </a:custGeom>
        </p:spPr>
      </p:pic>
    </p:spTree>
    <p:extLst>
      <p:ext uri="{BB962C8B-B14F-4D97-AF65-F5344CB8AC3E}">
        <p14:creationId xmlns:p14="http://schemas.microsoft.com/office/powerpoint/2010/main" val="34138823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Freeform: Shape 45"/>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2"/>
            <a:ext cx="6693455" cy="1511306"/>
          </a:xfrm>
          <a:custGeom>
            <a:avLst/>
            <a:gdLst>
              <a:gd name="connsiteX0" fmla="*/ 2147981 w 6693455"/>
              <a:gd name="connsiteY0" fmla="*/ 0 h 1511306"/>
              <a:gd name="connsiteX1" fmla="*/ 6693455 w 6693455"/>
              <a:gd name="connsiteY1" fmla="*/ 0 h 1511306"/>
              <a:gd name="connsiteX2" fmla="*/ 5995838 w 6693455"/>
              <a:gd name="connsiteY2" fmla="*/ 1511301 h 1511306"/>
              <a:gd name="connsiteX3" fmla="*/ 2147982 w 6693455"/>
              <a:gd name="connsiteY3" fmla="*/ 1511301 h 1511306"/>
              <a:gd name="connsiteX4" fmla="*/ 2147982 w 6693455"/>
              <a:gd name="connsiteY4" fmla="*/ 1511304 h 1511306"/>
              <a:gd name="connsiteX5" fmla="*/ 680261 w 6693455"/>
              <a:gd name="connsiteY5" fmla="*/ 1511304 h 1511306"/>
              <a:gd name="connsiteX6" fmla="*/ 680261 w 6693455"/>
              <a:gd name="connsiteY6" fmla="*/ 1511306 h 1511306"/>
              <a:gd name="connsiteX7" fmla="*/ 0 w 6693455"/>
              <a:gd name="connsiteY7" fmla="*/ 1511306 h 1511306"/>
              <a:gd name="connsiteX8" fmla="*/ 0 w 6693455"/>
              <a:gd name="connsiteY8" fmla="*/ 2 h 1511306"/>
              <a:gd name="connsiteX9" fmla="*/ 680261 w 6693455"/>
              <a:gd name="connsiteY9" fmla="*/ 2 h 1511306"/>
              <a:gd name="connsiteX10" fmla="*/ 680261 w 6693455"/>
              <a:gd name="connsiteY10" fmla="*/ 2544 h 1511306"/>
              <a:gd name="connsiteX11" fmla="*/ 2147981 w 6693455"/>
              <a:gd name="connsiteY11" fmla="*/ 2544 h 1511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693455" h="1511306">
                <a:moveTo>
                  <a:pt x="2147981" y="0"/>
                </a:moveTo>
                <a:lnTo>
                  <a:pt x="6693455" y="0"/>
                </a:lnTo>
                <a:lnTo>
                  <a:pt x="5995838" y="1511301"/>
                </a:lnTo>
                <a:lnTo>
                  <a:pt x="2147982" y="1511301"/>
                </a:lnTo>
                <a:lnTo>
                  <a:pt x="2147982" y="1511304"/>
                </a:lnTo>
                <a:lnTo>
                  <a:pt x="680261" y="1511304"/>
                </a:lnTo>
                <a:lnTo>
                  <a:pt x="680261" y="1511306"/>
                </a:lnTo>
                <a:lnTo>
                  <a:pt x="0" y="1511306"/>
                </a:lnTo>
                <a:lnTo>
                  <a:pt x="0" y="2"/>
                </a:lnTo>
                <a:lnTo>
                  <a:pt x="680261" y="2"/>
                </a:lnTo>
                <a:lnTo>
                  <a:pt x="680261" y="2544"/>
                </a:lnTo>
                <a:lnTo>
                  <a:pt x="2147981" y="2544"/>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Freeform: Shape 4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1691640"/>
            <a:ext cx="5931454" cy="5166360"/>
          </a:xfrm>
          <a:custGeom>
            <a:avLst/>
            <a:gdLst>
              <a:gd name="connsiteX0" fmla="*/ 0 w 5931454"/>
              <a:gd name="connsiteY0" fmla="*/ 0 h 5166360"/>
              <a:gd name="connsiteX1" fmla="*/ 5931454 w 5931454"/>
              <a:gd name="connsiteY1" fmla="*/ 0 h 5166360"/>
              <a:gd name="connsiteX2" fmla="*/ 3537575 w 5931454"/>
              <a:gd name="connsiteY2" fmla="*/ 5166360 h 5166360"/>
              <a:gd name="connsiteX3" fmla="*/ 0 w 5931454"/>
              <a:gd name="connsiteY3" fmla="*/ 5166360 h 5166360"/>
            </a:gdLst>
            <a:ahLst/>
            <a:cxnLst>
              <a:cxn ang="0">
                <a:pos x="connsiteX0" y="connsiteY0"/>
              </a:cxn>
              <a:cxn ang="0">
                <a:pos x="connsiteX1" y="connsiteY1"/>
              </a:cxn>
              <a:cxn ang="0">
                <a:pos x="connsiteX2" y="connsiteY2"/>
              </a:cxn>
              <a:cxn ang="0">
                <a:pos x="connsiteX3" y="connsiteY3"/>
              </a:cxn>
            </a:cxnLst>
            <a:rect l="l" t="t" r="r" b="b"/>
            <a:pathLst>
              <a:path w="5931454" h="5166360">
                <a:moveTo>
                  <a:pt x="0" y="0"/>
                </a:moveTo>
                <a:lnTo>
                  <a:pt x="5931454" y="0"/>
                </a:lnTo>
                <a:lnTo>
                  <a:pt x="3537575" y="5166360"/>
                </a:lnTo>
                <a:lnTo>
                  <a:pt x="0" y="5166360"/>
                </a:lnTo>
                <a:close/>
              </a:path>
            </a:pathLst>
          </a:custGeom>
          <a:solidFill>
            <a:schemeClr val="tx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6" name="Imagen 5"/>
          <p:cNvPicPr>
            <a:picLocks noChangeAspect="1"/>
          </p:cNvPicPr>
          <p:nvPr/>
        </p:nvPicPr>
        <p:blipFill>
          <a:blip r:embed="rId2"/>
          <a:stretch>
            <a:fillRect/>
          </a:stretch>
        </p:blipFill>
        <p:spPr>
          <a:xfrm>
            <a:off x="6178805" y="2173288"/>
            <a:ext cx="5304421" cy="3587041"/>
          </a:xfrm>
          <a:custGeom>
            <a:avLst/>
            <a:gdLst>
              <a:gd name="connsiteX0" fmla="*/ 0 w 4636009"/>
              <a:gd name="connsiteY0" fmla="*/ 0 h 5032375"/>
              <a:gd name="connsiteX1" fmla="*/ 4636009 w 4636009"/>
              <a:gd name="connsiteY1" fmla="*/ 0 h 5032375"/>
              <a:gd name="connsiteX2" fmla="*/ 4636009 w 4636009"/>
              <a:gd name="connsiteY2" fmla="*/ 5032375 h 5032375"/>
              <a:gd name="connsiteX3" fmla="*/ 0 w 4636009"/>
              <a:gd name="connsiteY3" fmla="*/ 5032375 h 5032375"/>
            </a:gdLst>
            <a:ahLst/>
            <a:cxnLst>
              <a:cxn ang="0">
                <a:pos x="connsiteX0" y="connsiteY0"/>
              </a:cxn>
              <a:cxn ang="0">
                <a:pos x="connsiteX1" y="connsiteY1"/>
              </a:cxn>
              <a:cxn ang="0">
                <a:pos x="connsiteX2" y="connsiteY2"/>
              </a:cxn>
              <a:cxn ang="0">
                <a:pos x="connsiteX3" y="connsiteY3"/>
              </a:cxn>
            </a:cxnLst>
            <a:rect l="l" t="t" r="r" b="b"/>
            <a:pathLst>
              <a:path w="4636009" h="5032375">
                <a:moveTo>
                  <a:pt x="0" y="0"/>
                </a:moveTo>
                <a:lnTo>
                  <a:pt x="4636009" y="0"/>
                </a:lnTo>
                <a:lnTo>
                  <a:pt x="4636009" y="5032375"/>
                </a:lnTo>
                <a:lnTo>
                  <a:pt x="0" y="5032375"/>
                </a:lnTo>
                <a:close/>
              </a:path>
            </a:pathLst>
          </a:custGeom>
        </p:spPr>
      </p:pic>
      <p:pic>
        <p:nvPicPr>
          <p:cNvPr id="20" name="Imagen 19"/>
          <p:cNvPicPr>
            <a:picLocks noChangeAspect="1"/>
          </p:cNvPicPr>
          <p:nvPr/>
        </p:nvPicPr>
        <p:blipFill>
          <a:blip r:embed="rId3"/>
          <a:stretch>
            <a:fillRect/>
          </a:stretch>
        </p:blipFill>
        <p:spPr>
          <a:xfrm>
            <a:off x="8583665" y="365126"/>
            <a:ext cx="1563709" cy="959900"/>
          </a:xfrm>
          <a:custGeom>
            <a:avLst/>
            <a:gdLst>
              <a:gd name="connsiteX0" fmla="*/ 0 w 4636009"/>
              <a:gd name="connsiteY0" fmla="*/ 0 h 5032375"/>
              <a:gd name="connsiteX1" fmla="*/ 4636009 w 4636009"/>
              <a:gd name="connsiteY1" fmla="*/ 0 h 5032375"/>
              <a:gd name="connsiteX2" fmla="*/ 4636009 w 4636009"/>
              <a:gd name="connsiteY2" fmla="*/ 5032375 h 5032375"/>
              <a:gd name="connsiteX3" fmla="*/ 0 w 4636009"/>
              <a:gd name="connsiteY3" fmla="*/ 5032375 h 5032375"/>
            </a:gdLst>
            <a:ahLst/>
            <a:cxnLst>
              <a:cxn ang="0">
                <a:pos x="connsiteX0" y="connsiteY0"/>
              </a:cxn>
              <a:cxn ang="0">
                <a:pos x="connsiteX1" y="connsiteY1"/>
              </a:cxn>
              <a:cxn ang="0">
                <a:pos x="connsiteX2" y="connsiteY2"/>
              </a:cxn>
              <a:cxn ang="0">
                <a:pos x="connsiteX3" y="connsiteY3"/>
              </a:cxn>
            </a:cxnLst>
            <a:rect l="l" t="t" r="r" b="b"/>
            <a:pathLst>
              <a:path w="4636009" h="5032375">
                <a:moveTo>
                  <a:pt x="0" y="0"/>
                </a:moveTo>
                <a:lnTo>
                  <a:pt x="4636009" y="0"/>
                </a:lnTo>
                <a:lnTo>
                  <a:pt x="4636009" y="5032375"/>
                </a:lnTo>
                <a:lnTo>
                  <a:pt x="0" y="5032375"/>
                </a:lnTo>
                <a:close/>
              </a:path>
            </a:pathLst>
          </a:custGeom>
        </p:spPr>
      </p:pic>
      <p:sp>
        <p:nvSpPr>
          <p:cNvPr id="2" name="Título 1"/>
          <p:cNvSpPr>
            <a:spLocks noGrp="1"/>
          </p:cNvSpPr>
          <p:nvPr>
            <p:ph type="title"/>
          </p:nvPr>
        </p:nvSpPr>
        <p:spPr>
          <a:xfrm>
            <a:off x="838200" y="365126"/>
            <a:ext cx="5340605" cy="1146176"/>
          </a:xfrm>
        </p:spPr>
        <p:txBody>
          <a:bodyPr>
            <a:normAutofit/>
          </a:bodyPr>
          <a:lstStyle/>
          <a:p>
            <a:pPr>
              <a:lnSpc>
                <a:spcPct val="80000"/>
              </a:lnSpc>
            </a:pPr>
            <a:r>
              <a:rPr lang="es-UY" sz="4100" b="1" dirty="0"/>
              <a:t>EQUIVALENCIA ENTRE MONEDAS</a:t>
            </a:r>
          </a:p>
        </p:txBody>
      </p:sp>
      <p:sp>
        <p:nvSpPr>
          <p:cNvPr id="22" name="Content Placeholder 9"/>
          <p:cNvSpPr>
            <a:spLocks noGrp="1"/>
          </p:cNvSpPr>
          <p:nvPr>
            <p:ph idx="1"/>
          </p:nvPr>
        </p:nvSpPr>
        <p:spPr>
          <a:xfrm>
            <a:off x="838200" y="2173288"/>
            <a:ext cx="3603171" cy="3639684"/>
          </a:xfrm>
        </p:spPr>
        <p:txBody>
          <a:bodyPr anchor="ctr">
            <a:normAutofit/>
          </a:bodyPr>
          <a:lstStyle/>
          <a:p>
            <a:pPr marL="0" indent="0">
              <a:buNone/>
            </a:pPr>
            <a:r>
              <a:rPr lang="en-US" sz="2000" dirty="0">
                <a:solidFill>
                  <a:schemeClr val="bg1"/>
                </a:solidFill>
              </a:rPr>
              <a:t>ESTADOS FINANCIEROS </a:t>
            </a:r>
          </a:p>
          <a:p>
            <a:pPr marL="0" indent="0">
              <a:buNone/>
            </a:pPr>
            <a:r>
              <a:rPr lang="en-US" sz="2000" dirty="0">
                <a:solidFill>
                  <a:schemeClr val="bg1"/>
                </a:solidFill>
              </a:rPr>
              <a:t>31/12/2016</a:t>
            </a:r>
          </a:p>
          <a:p>
            <a:pPr marL="0" indent="0">
              <a:buNone/>
            </a:pPr>
            <a:endParaRPr lang="en-US" sz="2000" dirty="0">
              <a:solidFill>
                <a:schemeClr val="bg1"/>
              </a:solidFill>
            </a:endParaRPr>
          </a:p>
          <a:p>
            <a:pPr marL="0" indent="0">
              <a:buNone/>
            </a:pPr>
            <a:r>
              <a:rPr lang="en-US" sz="2000" dirty="0">
                <a:solidFill>
                  <a:schemeClr val="bg1"/>
                </a:solidFill>
              </a:rPr>
              <a:t>(En dólares EEUU y pesos Uruguayos)</a:t>
            </a:r>
          </a:p>
          <a:p>
            <a:endParaRPr lang="en-US" sz="2000" dirty="0">
              <a:solidFill>
                <a:schemeClr val="bg1"/>
              </a:solidFill>
            </a:endParaRPr>
          </a:p>
        </p:txBody>
      </p:sp>
    </p:spTree>
    <p:extLst>
      <p:ext uri="{BB962C8B-B14F-4D97-AF65-F5344CB8AC3E}">
        <p14:creationId xmlns:p14="http://schemas.microsoft.com/office/powerpoint/2010/main" val="11682244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reeform: Shape 12"/>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2"/>
            <a:ext cx="6693455" cy="1511306"/>
          </a:xfrm>
          <a:custGeom>
            <a:avLst/>
            <a:gdLst>
              <a:gd name="connsiteX0" fmla="*/ 2147981 w 6693455"/>
              <a:gd name="connsiteY0" fmla="*/ 0 h 1511306"/>
              <a:gd name="connsiteX1" fmla="*/ 6693455 w 6693455"/>
              <a:gd name="connsiteY1" fmla="*/ 0 h 1511306"/>
              <a:gd name="connsiteX2" fmla="*/ 5995838 w 6693455"/>
              <a:gd name="connsiteY2" fmla="*/ 1511301 h 1511306"/>
              <a:gd name="connsiteX3" fmla="*/ 2147982 w 6693455"/>
              <a:gd name="connsiteY3" fmla="*/ 1511301 h 1511306"/>
              <a:gd name="connsiteX4" fmla="*/ 2147982 w 6693455"/>
              <a:gd name="connsiteY4" fmla="*/ 1511304 h 1511306"/>
              <a:gd name="connsiteX5" fmla="*/ 680261 w 6693455"/>
              <a:gd name="connsiteY5" fmla="*/ 1511304 h 1511306"/>
              <a:gd name="connsiteX6" fmla="*/ 680261 w 6693455"/>
              <a:gd name="connsiteY6" fmla="*/ 1511306 h 1511306"/>
              <a:gd name="connsiteX7" fmla="*/ 0 w 6693455"/>
              <a:gd name="connsiteY7" fmla="*/ 1511306 h 1511306"/>
              <a:gd name="connsiteX8" fmla="*/ 0 w 6693455"/>
              <a:gd name="connsiteY8" fmla="*/ 2 h 1511306"/>
              <a:gd name="connsiteX9" fmla="*/ 680261 w 6693455"/>
              <a:gd name="connsiteY9" fmla="*/ 2 h 1511306"/>
              <a:gd name="connsiteX10" fmla="*/ 680261 w 6693455"/>
              <a:gd name="connsiteY10" fmla="*/ 2544 h 1511306"/>
              <a:gd name="connsiteX11" fmla="*/ 2147981 w 6693455"/>
              <a:gd name="connsiteY11" fmla="*/ 2544 h 1511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693455" h="1511306">
                <a:moveTo>
                  <a:pt x="2147981" y="0"/>
                </a:moveTo>
                <a:lnTo>
                  <a:pt x="6693455" y="0"/>
                </a:lnTo>
                <a:lnTo>
                  <a:pt x="5995838" y="1511301"/>
                </a:lnTo>
                <a:lnTo>
                  <a:pt x="2147982" y="1511301"/>
                </a:lnTo>
                <a:lnTo>
                  <a:pt x="2147982" y="1511304"/>
                </a:lnTo>
                <a:lnTo>
                  <a:pt x="680261" y="1511304"/>
                </a:lnTo>
                <a:lnTo>
                  <a:pt x="680261" y="1511306"/>
                </a:lnTo>
                <a:lnTo>
                  <a:pt x="0" y="1511306"/>
                </a:lnTo>
                <a:lnTo>
                  <a:pt x="0" y="2"/>
                </a:lnTo>
                <a:lnTo>
                  <a:pt x="680261" y="2"/>
                </a:lnTo>
                <a:lnTo>
                  <a:pt x="680261" y="2544"/>
                </a:lnTo>
                <a:lnTo>
                  <a:pt x="2147981" y="2544"/>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reeform: Shape 14"/>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1691640"/>
            <a:ext cx="5931454" cy="5166360"/>
          </a:xfrm>
          <a:custGeom>
            <a:avLst/>
            <a:gdLst>
              <a:gd name="connsiteX0" fmla="*/ 0 w 5931454"/>
              <a:gd name="connsiteY0" fmla="*/ 0 h 5166360"/>
              <a:gd name="connsiteX1" fmla="*/ 5931454 w 5931454"/>
              <a:gd name="connsiteY1" fmla="*/ 0 h 5166360"/>
              <a:gd name="connsiteX2" fmla="*/ 3537575 w 5931454"/>
              <a:gd name="connsiteY2" fmla="*/ 5166360 h 5166360"/>
              <a:gd name="connsiteX3" fmla="*/ 0 w 5931454"/>
              <a:gd name="connsiteY3" fmla="*/ 5166360 h 5166360"/>
            </a:gdLst>
            <a:ahLst/>
            <a:cxnLst>
              <a:cxn ang="0">
                <a:pos x="connsiteX0" y="connsiteY0"/>
              </a:cxn>
              <a:cxn ang="0">
                <a:pos x="connsiteX1" y="connsiteY1"/>
              </a:cxn>
              <a:cxn ang="0">
                <a:pos x="connsiteX2" y="connsiteY2"/>
              </a:cxn>
              <a:cxn ang="0">
                <a:pos x="connsiteX3" y="connsiteY3"/>
              </a:cxn>
            </a:cxnLst>
            <a:rect l="l" t="t" r="r" b="b"/>
            <a:pathLst>
              <a:path w="5931454" h="5166360">
                <a:moveTo>
                  <a:pt x="0" y="0"/>
                </a:moveTo>
                <a:lnTo>
                  <a:pt x="5931454" y="0"/>
                </a:lnTo>
                <a:lnTo>
                  <a:pt x="3537575" y="5166360"/>
                </a:lnTo>
                <a:lnTo>
                  <a:pt x="0" y="5166360"/>
                </a:lnTo>
                <a:close/>
              </a:path>
            </a:pathLst>
          </a:custGeom>
          <a:solidFill>
            <a:schemeClr val="tx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7" name="Marcador de contenido 3"/>
          <p:cNvPicPr>
            <a:picLocks noChangeAspect="1"/>
          </p:cNvPicPr>
          <p:nvPr/>
        </p:nvPicPr>
        <p:blipFill>
          <a:blip r:embed="rId2"/>
          <a:stretch>
            <a:fillRect/>
          </a:stretch>
        </p:blipFill>
        <p:spPr>
          <a:xfrm>
            <a:off x="6693455" y="2103007"/>
            <a:ext cx="4533345" cy="2909161"/>
          </a:xfrm>
          <a:custGeom>
            <a:avLst/>
            <a:gdLst>
              <a:gd name="connsiteX0" fmla="*/ 0 w 4636009"/>
              <a:gd name="connsiteY0" fmla="*/ 0 h 5032375"/>
              <a:gd name="connsiteX1" fmla="*/ 4636009 w 4636009"/>
              <a:gd name="connsiteY1" fmla="*/ 0 h 5032375"/>
              <a:gd name="connsiteX2" fmla="*/ 4636009 w 4636009"/>
              <a:gd name="connsiteY2" fmla="*/ 5032375 h 5032375"/>
              <a:gd name="connsiteX3" fmla="*/ 0 w 4636009"/>
              <a:gd name="connsiteY3" fmla="*/ 5032375 h 5032375"/>
            </a:gdLst>
            <a:ahLst/>
            <a:cxnLst>
              <a:cxn ang="0">
                <a:pos x="connsiteX0" y="connsiteY0"/>
              </a:cxn>
              <a:cxn ang="0">
                <a:pos x="connsiteX1" y="connsiteY1"/>
              </a:cxn>
              <a:cxn ang="0">
                <a:pos x="connsiteX2" y="connsiteY2"/>
              </a:cxn>
              <a:cxn ang="0">
                <a:pos x="connsiteX3" y="connsiteY3"/>
              </a:cxn>
            </a:cxnLst>
            <a:rect l="l" t="t" r="r" b="b"/>
            <a:pathLst>
              <a:path w="4636009" h="5032375">
                <a:moveTo>
                  <a:pt x="0" y="0"/>
                </a:moveTo>
                <a:lnTo>
                  <a:pt x="4636009" y="0"/>
                </a:lnTo>
                <a:lnTo>
                  <a:pt x="4636009" y="5032375"/>
                </a:lnTo>
                <a:lnTo>
                  <a:pt x="0" y="5032375"/>
                </a:lnTo>
                <a:close/>
              </a:path>
            </a:pathLst>
          </a:custGeom>
        </p:spPr>
      </p:pic>
      <p:sp>
        <p:nvSpPr>
          <p:cNvPr id="2" name="Título 1"/>
          <p:cNvSpPr>
            <a:spLocks noGrp="1"/>
          </p:cNvSpPr>
          <p:nvPr>
            <p:ph type="title"/>
          </p:nvPr>
        </p:nvSpPr>
        <p:spPr>
          <a:xfrm>
            <a:off x="838200" y="365126"/>
            <a:ext cx="5340605" cy="1146176"/>
          </a:xfrm>
        </p:spPr>
        <p:txBody>
          <a:bodyPr>
            <a:normAutofit/>
          </a:bodyPr>
          <a:lstStyle/>
          <a:p>
            <a:pPr>
              <a:lnSpc>
                <a:spcPct val="80000"/>
              </a:lnSpc>
            </a:pPr>
            <a:r>
              <a:rPr lang="es-UY" sz="4100" b="1" dirty="0"/>
              <a:t>GENERACIÓN Y FACTURACIÓN ENERGÍA</a:t>
            </a:r>
            <a:endParaRPr lang="es-UY" sz="4100" dirty="0"/>
          </a:p>
        </p:txBody>
      </p:sp>
      <p:sp>
        <p:nvSpPr>
          <p:cNvPr id="9" name="Content Placeholder 8"/>
          <p:cNvSpPr>
            <a:spLocks noGrp="1"/>
          </p:cNvSpPr>
          <p:nvPr>
            <p:ph idx="1"/>
          </p:nvPr>
        </p:nvSpPr>
        <p:spPr>
          <a:xfrm>
            <a:off x="838200" y="2173288"/>
            <a:ext cx="3603171" cy="3639684"/>
          </a:xfrm>
        </p:spPr>
        <p:txBody>
          <a:bodyPr anchor="ctr">
            <a:normAutofit/>
          </a:bodyPr>
          <a:lstStyle/>
          <a:p>
            <a:pPr marL="0" indent="0">
              <a:buNone/>
            </a:pPr>
            <a:r>
              <a:rPr lang="en-US" sz="2000" dirty="0">
                <a:solidFill>
                  <a:schemeClr val="bg1"/>
                </a:solidFill>
              </a:rPr>
              <a:t>ESTADOS FINANCIEROS </a:t>
            </a:r>
          </a:p>
          <a:p>
            <a:pPr marL="0" indent="0">
              <a:buNone/>
            </a:pPr>
            <a:r>
              <a:rPr lang="en-US" sz="2000" dirty="0">
                <a:solidFill>
                  <a:schemeClr val="bg1"/>
                </a:solidFill>
              </a:rPr>
              <a:t>31/12/2016</a:t>
            </a:r>
          </a:p>
          <a:p>
            <a:pPr marL="0" indent="0">
              <a:buNone/>
            </a:pPr>
            <a:endParaRPr lang="en-US" sz="2000" dirty="0">
              <a:solidFill>
                <a:schemeClr val="bg1"/>
              </a:solidFill>
            </a:endParaRPr>
          </a:p>
          <a:p>
            <a:pPr marL="0" indent="0">
              <a:buNone/>
            </a:pPr>
            <a:r>
              <a:rPr lang="en-US" sz="2000" dirty="0">
                <a:solidFill>
                  <a:schemeClr val="bg1"/>
                </a:solidFill>
              </a:rPr>
              <a:t>(En dólares EEUU)</a:t>
            </a:r>
          </a:p>
          <a:p>
            <a:endParaRPr lang="en-US" sz="2000" dirty="0">
              <a:solidFill>
                <a:schemeClr val="bg1"/>
              </a:solidFill>
            </a:endParaRPr>
          </a:p>
        </p:txBody>
      </p:sp>
      <p:pic>
        <p:nvPicPr>
          <p:cNvPr id="10" name="Imagen 9"/>
          <p:cNvPicPr>
            <a:picLocks noChangeAspect="1"/>
          </p:cNvPicPr>
          <p:nvPr/>
        </p:nvPicPr>
        <p:blipFill>
          <a:blip r:embed="rId3"/>
          <a:stretch>
            <a:fillRect/>
          </a:stretch>
        </p:blipFill>
        <p:spPr>
          <a:xfrm>
            <a:off x="8583665" y="365126"/>
            <a:ext cx="1563709" cy="959900"/>
          </a:xfrm>
          <a:custGeom>
            <a:avLst/>
            <a:gdLst>
              <a:gd name="connsiteX0" fmla="*/ 0 w 4636009"/>
              <a:gd name="connsiteY0" fmla="*/ 0 h 5032375"/>
              <a:gd name="connsiteX1" fmla="*/ 4636009 w 4636009"/>
              <a:gd name="connsiteY1" fmla="*/ 0 h 5032375"/>
              <a:gd name="connsiteX2" fmla="*/ 4636009 w 4636009"/>
              <a:gd name="connsiteY2" fmla="*/ 5032375 h 5032375"/>
              <a:gd name="connsiteX3" fmla="*/ 0 w 4636009"/>
              <a:gd name="connsiteY3" fmla="*/ 5032375 h 5032375"/>
            </a:gdLst>
            <a:ahLst/>
            <a:cxnLst>
              <a:cxn ang="0">
                <a:pos x="connsiteX0" y="connsiteY0"/>
              </a:cxn>
              <a:cxn ang="0">
                <a:pos x="connsiteX1" y="connsiteY1"/>
              </a:cxn>
              <a:cxn ang="0">
                <a:pos x="connsiteX2" y="connsiteY2"/>
              </a:cxn>
              <a:cxn ang="0">
                <a:pos x="connsiteX3" y="connsiteY3"/>
              </a:cxn>
            </a:cxnLst>
            <a:rect l="l" t="t" r="r" b="b"/>
            <a:pathLst>
              <a:path w="4636009" h="5032375">
                <a:moveTo>
                  <a:pt x="0" y="0"/>
                </a:moveTo>
                <a:lnTo>
                  <a:pt x="4636009" y="0"/>
                </a:lnTo>
                <a:lnTo>
                  <a:pt x="4636009" y="5032375"/>
                </a:lnTo>
                <a:lnTo>
                  <a:pt x="0" y="5032375"/>
                </a:lnTo>
                <a:close/>
              </a:path>
            </a:pathLst>
          </a:custGeom>
        </p:spPr>
      </p:pic>
    </p:spTree>
    <p:extLst>
      <p:ext uri="{BB962C8B-B14F-4D97-AF65-F5344CB8AC3E}">
        <p14:creationId xmlns:p14="http://schemas.microsoft.com/office/powerpoint/2010/main" val="380061068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480</TotalTime>
  <Words>410</Words>
  <Application>Microsoft Office PowerPoint</Application>
  <PresentationFormat>Panorámica</PresentationFormat>
  <Paragraphs>72</Paragraphs>
  <Slides>12</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12</vt:i4>
      </vt:variant>
    </vt:vector>
  </HeadingPairs>
  <TitlesOfParts>
    <vt:vector size="16" baseType="lpstr">
      <vt:lpstr>Arial</vt:lpstr>
      <vt:lpstr>Calibri</vt:lpstr>
      <vt:lpstr>Calibri Light</vt:lpstr>
      <vt:lpstr>Tema de Office</vt:lpstr>
      <vt:lpstr>Presentación de PowerPoint</vt:lpstr>
      <vt:lpstr>ORDEN DEL DIA</vt:lpstr>
      <vt:lpstr>Presentación de PowerPoint</vt:lpstr>
      <vt:lpstr>ACTIVOS</vt:lpstr>
      <vt:lpstr>PASIVOS</vt:lpstr>
      <vt:lpstr>PATRIMONIO</vt:lpstr>
      <vt:lpstr>EVOLUCIÓN DEL PATRIMONIO</vt:lpstr>
      <vt:lpstr>EQUIVALENCIA ENTRE MONEDAS</vt:lpstr>
      <vt:lpstr>GENERACIÓN Y FACTURACIÓN ENERGÍA</vt:lpstr>
      <vt:lpstr>RESULTADOS</vt:lpstr>
      <vt:lpstr>INFORME COMISIÓN FISCAL</vt:lpstr>
      <vt:lpstr>AREAFLIN S.A.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AREAFLIN S.A.</dc:title>
  <dc:creator>Sebastian Delgado</dc:creator>
  <cp:lastModifiedBy>Figueroa, Fabian</cp:lastModifiedBy>
  <cp:revision>28</cp:revision>
  <cp:lastPrinted>2017-04-26T16:08:12Z</cp:lastPrinted>
  <dcterms:created xsi:type="dcterms:W3CDTF">2017-04-25T18:18:16Z</dcterms:created>
  <dcterms:modified xsi:type="dcterms:W3CDTF">2017-04-27T16:57:14Z</dcterms:modified>
</cp:coreProperties>
</file>